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6" r:id="rId1"/>
  </p:sldMasterIdLst>
  <p:notesMasterIdLst>
    <p:notesMasterId r:id="rId16"/>
  </p:notesMasterIdLst>
  <p:sldIdLst>
    <p:sldId id="326" r:id="rId2"/>
    <p:sldId id="292" r:id="rId3"/>
    <p:sldId id="322" r:id="rId4"/>
    <p:sldId id="335" r:id="rId5"/>
    <p:sldId id="333" r:id="rId6"/>
    <p:sldId id="338" r:id="rId7"/>
    <p:sldId id="336" r:id="rId8"/>
    <p:sldId id="337" r:id="rId9"/>
    <p:sldId id="328" r:id="rId10"/>
    <p:sldId id="329" r:id="rId11"/>
    <p:sldId id="279" r:id="rId12"/>
    <p:sldId id="280" r:id="rId13"/>
    <p:sldId id="262" r:id="rId14"/>
    <p:sldId id="261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62" autoAdjust="0"/>
    <p:restoredTop sz="94589"/>
  </p:normalViewPr>
  <p:slideViewPr>
    <p:cSldViewPr>
      <p:cViewPr varScale="1">
        <p:scale>
          <a:sx n="88" d="100"/>
          <a:sy n="88" d="100"/>
        </p:scale>
        <p:origin x="1104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28702-633C-4F70-8B53-8514E3E7250E}" type="datetimeFigureOut">
              <a:rPr lang="en-US" smtClean="0"/>
              <a:t>13/3/2020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90163-FAFD-47D6-BE4F-B2E71F8CC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189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90163-FAFD-47D6-BE4F-B2E71F8CC2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88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9196D-827C-4BAB-8BEA-3F6CC507CC82}" type="datetime1">
              <a:rPr lang="en-US" smtClean="0"/>
              <a:t>13/3/2020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26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06CC-FD2E-43C8-959A-7BB6840C6C9A}" type="datetime1">
              <a:rPr lang="en-US" smtClean="0"/>
              <a:t>13/3/2020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05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D5A5-7B32-4F25-B125-720A426C1C71}" type="datetime1">
              <a:rPr lang="en-US" smtClean="0"/>
              <a:t>13/3/2020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58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3E141-1D66-481B-87C3-D0D53BF1D514}" type="datetime1">
              <a:rPr lang="en-US" smtClean="0"/>
              <a:t>13/3/2020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4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2DDC-414D-4340-9080-7DDC6BF744C0}" type="datetime1">
              <a:rPr lang="en-US" smtClean="0"/>
              <a:t>13/3/2020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97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FA3D9-D3EC-4EE4-97B3-A2820DD8CCDF}" type="datetime1">
              <a:rPr lang="en-US" smtClean="0"/>
              <a:t>13/3/2020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4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0DE61-48CD-4F33-8520-B90B7147F1CA}" type="datetime1">
              <a:rPr lang="en-US" smtClean="0"/>
              <a:t>13/3/2020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24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FF40A-510F-467E-AE6C-EFFD14F93453}" type="datetime1">
              <a:rPr lang="en-US" smtClean="0"/>
              <a:t>13/3/2020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13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8FECA-755E-4DE5-B321-D3FB8B660F32}" type="datetime1">
              <a:rPr lang="en-US" smtClean="0"/>
              <a:t>13/3/2020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255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4DA54-61B7-461E-8047-4FE1BD1523B7}" type="datetime1">
              <a:rPr lang="en-US" smtClean="0"/>
              <a:t>13/3/2020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46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16463-1CE0-4F1D-A795-395A9B0BA095}" type="datetime1">
              <a:rPr lang="en-US" smtClean="0"/>
              <a:t>13/3/2020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00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7F628-FBBA-4E01-9253-1D2437C86E84}" type="datetime1">
              <a:rPr lang="en-US" smtClean="0"/>
              <a:t>13/3/2020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973BD-8CE5-47C4-B8E5-573200B24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531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 flipH="1" flipV="1">
            <a:off x="14514" y="-14514"/>
            <a:ext cx="9129486" cy="157509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D:\Robot do line\Logo TO - Cop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72282"/>
            <a:ext cx="1444752" cy="1444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Kết quả hình ảnh cho logo đoàn thanh niê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3519" y="-152400"/>
            <a:ext cx="24384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3125580" y="3858965"/>
            <a:ext cx="303801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b="1">
                <a:ln w="11430"/>
                <a:solidFill>
                  <a:srgbClr val="0070C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NĂM 2020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0307" y="1663781"/>
            <a:ext cx="87234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>
                <a:ln w="11430"/>
                <a:solidFill>
                  <a:srgbClr val="0070C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ĐOÀN TRƯỜNG ĐH GIAO THÔNG VẬN TẢI – PHÂN HIỆU TẠI TPHCM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66989" y="3449491"/>
            <a:ext cx="7610021" cy="3637109"/>
          </a:xfrm>
          <a:prstGeom prst="rect">
            <a:avLst/>
          </a:prstGeom>
        </p:spPr>
        <p:txBody>
          <a:bodyPr>
            <a:prstTxWarp prst="textArchUp">
              <a:avLst/>
            </a:prstTxWarp>
            <a:spAutoFit/>
          </a:bodyPr>
          <a:lstStyle/>
          <a:p>
            <a:pPr algn="ctr"/>
            <a:r>
              <a:rPr lang="en-US" sz="8800" b="1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CUỘC THI ROBOT DÒ LINE</a:t>
            </a:r>
          </a:p>
          <a:p>
            <a:pPr algn="ctr"/>
            <a:r>
              <a:rPr lang="en-US" sz="8800" b="1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UTC2-LINE</a:t>
            </a:r>
          </a:p>
        </p:txBody>
      </p:sp>
      <p:pic>
        <p:nvPicPr>
          <p:cNvPr id="5122" name="Picture 2" descr="Kết quả hình ảnh cho line following robot chassis desig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91035" y="4646421"/>
            <a:ext cx="2828765" cy="221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284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="" xmlns:a16="http://schemas.microsoft.com/office/drawing/2014/main" id="{C7FE23EF-980E-3A4A-A146-B134C1424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2890755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2D89BD41-239B-3844-8BBA-876E5DE78BFD}"/>
              </a:ext>
            </a:extLst>
          </p:cNvPr>
          <p:cNvGrpSpPr/>
          <p:nvPr/>
        </p:nvGrpSpPr>
        <p:grpSpPr>
          <a:xfrm rot="5400000">
            <a:off x="4359935" y="-262303"/>
            <a:ext cx="457200" cy="2084524"/>
            <a:chOff x="2995518" y="1381325"/>
            <a:chExt cx="457200" cy="1066800"/>
          </a:xfrm>
        </p:grpSpPr>
        <p:grpSp>
          <p:nvGrpSpPr>
            <p:cNvPr id="23" name="Group 22">
              <a:extLst>
                <a:ext uri="{FF2B5EF4-FFF2-40B4-BE49-F238E27FC236}">
                  <a16:creationId xmlns="" xmlns:a16="http://schemas.microsoft.com/office/drawing/2014/main" id="{5B9BD3B3-7619-6644-8971-8F1B87839F37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25" name="Oval 24">
                <a:extLst>
                  <a:ext uri="{FF2B5EF4-FFF2-40B4-BE49-F238E27FC236}">
                    <a16:creationId xmlns="" xmlns:a16="http://schemas.microsoft.com/office/drawing/2014/main" id="{913918AB-124C-B248-AF6E-E1FE28708FC4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="" xmlns:a16="http://schemas.microsoft.com/office/drawing/2014/main" id="{8F01924D-77CA-9240-87C9-B835A8978464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="" xmlns:a16="http://schemas.microsoft.com/office/drawing/2014/main" id="{7D250A60-9FEF-3248-89A7-2BC402863EC8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="" xmlns:a16="http://schemas.microsoft.com/office/drawing/2014/main" id="{9A0E1B68-0994-7C40-97EB-E434F75CE0C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29" name="Frame 28">
                <a:extLst>
                  <a:ext uri="{FF2B5EF4-FFF2-40B4-BE49-F238E27FC236}">
                    <a16:creationId xmlns="" xmlns:a16="http://schemas.microsoft.com/office/drawing/2014/main" id="{8C5DFD9E-B07A-6C4C-A3C9-D7124A2FF924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Oval 23">
              <a:extLst>
                <a:ext uri="{FF2B5EF4-FFF2-40B4-BE49-F238E27FC236}">
                  <a16:creationId xmlns="" xmlns:a16="http://schemas.microsoft.com/office/drawing/2014/main" id="{219DD4D8-CFD5-F74E-9FE4-4428C495EABB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="" xmlns:a16="http://schemas.microsoft.com/office/drawing/2014/main" id="{E1661AAB-906D-164B-80B6-BBFD60EAFAB1}"/>
              </a:ext>
            </a:extLst>
          </p:cNvPr>
          <p:cNvGrpSpPr/>
          <p:nvPr/>
        </p:nvGrpSpPr>
        <p:grpSpPr>
          <a:xfrm rot="5400000">
            <a:off x="4343399" y="450198"/>
            <a:ext cx="457200" cy="2084523"/>
            <a:chOff x="2995518" y="1381325"/>
            <a:chExt cx="457200" cy="1066800"/>
          </a:xfrm>
        </p:grpSpPr>
        <p:grpSp>
          <p:nvGrpSpPr>
            <p:cNvPr id="31" name="Group 30">
              <a:extLst>
                <a:ext uri="{FF2B5EF4-FFF2-40B4-BE49-F238E27FC236}">
                  <a16:creationId xmlns="" xmlns:a16="http://schemas.microsoft.com/office/drawing/2014/main" id="{E8BF646F-379D-6244-BF6B-1ABBACAB3014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33" name="Oval 32">
                <a:extLst>
                  <a:ext uri="{FF2B5EF4-FFF2-40B4-BE49-F238E27FC236}">
                    <a16:creationId xmlns="" xmlns:a16="http://schemas.microsoft.com/office/drawing/2014/main" id="{6762F519-362F-E945-B751-D4805346F46F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="" xmlns:a16="http://schemas.microsoft.com/office/drawing/2014/main" id="{A5BF52C9-EA1C-7943-8AEC-E372BB6B1B28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="" xmlns:a16="http://schemas.microsoft.com/office/drawing/2014/main" id="{FC622474-FB3F-C44C-8137-1880200E411D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="" xmlns:a16="http://schemas.microsoft.com/office/drawing/2014/main" id="{2B926FE7-D786-B54B-B2BD-E3DD46852A34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37" name="Frame 36">
                <a:extLst>
                  <a:ext uri="{FF2B5EF4-FFF2-40B4-BE49-F238E27FC236}">
                    <a16:creationId xmlns="" xmlns:a16="http://schemas.microsoft.com/office/drawing/2014/main" id="{B4843402-D383-9D44-BC6F-0115D92D5FDB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2" name="Oval 31">
              <a:extLst>
                <a:ext uri="{FF2B5EF4-FFF2-40B4-BE49-F238E27FC236}">
                  <a16:creationId xmlns="" xmlns:a16="http://schemas.microsoft.com/office/drawing/2014/main" id="{3397B41F-2C96-B54A-A44A-C078A86DEFD0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="" xmlns:a16="http://schemas.microsoft.com/office/drawing/2014/main" id="{6C86B0C3-4AC5-4845-BC42-774DE7A147FE}"/>
              </a:ext>
            </a:extLst>
          </p:cNvPr>
          <p:cNvGrpSpPr/>
          <p:nvPr/>
        </p:nvGrpSpPr>
        <p:grpSpPr>
          <a:xfrm rot="5400000">
            <a:off x="4343399" y="612559"/>
            <a:ext cx="457200" cy="2084523"/>
            <a:chOff x="2995518" y="1381325"/>
            <a:chExt cx="457200" cy="1066800"/>
          </a:xfrm>
        </p:grpSpPr>
        <p:grpSp>
          <p:nvGrpSpPr>
            <p:cNvPr id="47" name="Group 46">
              <a:extLst>
                <a:ext uri="{FF2B5EF4-FFF2-40B4-BE49-F238E27FC236}">
                  <a16:creationId xmlns="" xmlns:a16="http://schemas.microsoft.com/office/drawing/2014/main" id="{AA229BB6-0BD3-1846-8E2A-D769E7B21AD7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49" name="Oval 48">
                <a:extLst>
                  <a:ext uri="{FF2B5EF4-FFF2-40B4-BE49-F238E27FC236}">
                    <a16:creationId xmlns="" xmlns:a16="http://schemas.microsoft.com/office/drawing/2014/main" id="{3CB2FBC0-F9CC-C642-A20D-3E57BEC2A27A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="" xmlns:a16="http://schemas.microsoft.com/office/drawing/2014/main" id="{F4CB23F4-B9DC-0F41-83DF-63DF4071CE4F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="" xmlns:a16="http://schemas.microsoft.com/office/drawing/2014/main" id="{6C1A336D-70EC-9746-8DEE-02B550ABFB47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="" xmlns:a16="http://schemas.microsoft.com/office/drawing/2014/main" id="{3F3D212A-B989-D64C-BC8E-3561409784D3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53" name="Frame 52">
                <a:extLst>
                  <a:ext uri="{FF2B5EF4-FFF2-40B4-BE49-F238E27FC236}">
                    <a16:creationId xmlns="" xmlns:a16="http://schemas.microsoft.com/office/drawing/2014/main" id="{960C7959-2027-9A42-B48D-5A44F15BE4A1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Oval 47">
              <a:extLst>
                <a:ext uri="{FF2B5EF4-FFF2-40B4-BE49-F238E27FC236}">
                  <a16:creationId xmlns="" xmlns:a16="http://schemas.microsoft.com/office/drawing/2014/main" id="{196CA916-DBF8-CB49-AD24-6639A175EE5F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sp>
        <p:nvSpPr>
          <p:cNvPr id="55" name="Content Placeholder 2">
            <a:extLst>
              <a:ext uri="{FF2B5EF4-FFF2-40B4-BE49-F238E27FC236}">
                <a16:creationId xmlns="" xmlns:a16="http://schemas.microsoft.com/office/drawing/2014/main" id="{F165E3DF-D9E1-DD4D-9039-8DDE772240C0}"/>
              </a:ext>
            </a:extLst>
          </p:cNvPr>
          <p:cNvSpPr txBox="1">
            <a:spLocks/>
          </p:cNvSpPr>
          <p:nvPr/>
        </p:nvSpPr>
        <p:spPr>
          <a:xfrm>
            <a:off x="76200" y="2890755"/>
            <a:ext cx="8915400" cy="41196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S1 và S5 cùng nằm trên line </a:t>
            </a:r>
            <a:r>
              <a:rPr lang="x-none" sz="3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</a:t>
            </a:r>
            <a:r>
              <a:rPr lang="x-none" sz="3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Gặp ngã tư</a:t>
            </a:r>
          </a:p>
          <a:p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Xe đi thẳng, cả 2 động cơ quay </a:t>
            </a: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 đến khi </a:t>
            </a:r>
            <a:r>
              <a:rPr lang="vi-VN" sz="3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S3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rơi vào </a:t>
            </a:r>
            <a:r>
              <a:rPr lang="vi-VN" sz="3000" u="dbl" dirty="0">
                <a:solidFill>
                  <a:srgbClr val="0070C0"/>
                </a:solidFill>
                <a:uFill>
                  <a:solidFill>
                    <a:srgbClr val="FF0000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line trắng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đồng thời </a:t>
            </a:r>
            <a:r>
              <a:rPr lang="vi-VN" sz="3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S1</a:t>
            </a:r>
            <a:r>
              <a:rPr lang="en-US" sz="3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3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S2</a:t>
            </a:r>
            <a:r>
              <a:rPr lang="en-US" sz="3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vi-VN" sz="3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S4</a:t>
            </a:r>
            <a:r>
              <a:rPr lang="en-US" sz="3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vi-VN" sz="3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S5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rơi vào </a:t>
            </a:r>
            <a:r>
              <a:rPr lang="vi-VN" sz="3000" u="dbl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 đen</a:t>
            </a:r>
            <a:r>
              <a:rPr lang="vi-VN" sz="3000" u="dbl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thì ngừng cả hai động </a:t>
            </a: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914400">
              <a:buFont typeface="Arial" pitchFamily="34" charset="0"/>
              <a:buNone/>
            </a:pPr>
            <a:r>
              <a:rPr lang="en-US" sz="2800" dirty="0" smtClean="0">
                <a:solidFill>
                  <a:srgbClr val="00B050"/>
                </a:solidFill>
                <a:latin typeface="Courier" pitchFamily="2" charset="0"/>
              </a:rPr>
              <a:t>while 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(port != B11011) {	</a:t>
            </a:r>
          </a:p>
          <a:p>
            <a:pPr marL="0" indent="914400">
              <a:buFont typeface="Arial" pitchFamily="34" charset="0"/>
              <a:buNone/>
            </a:pP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     </a:t>
            </a: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rightmotor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, 50);</a:t>
            </a:r>
          </a:p>
          <a:p>
            <a:pPr marL="0" indent="914400">
              <a:buFont typeface="Arial" pitchFamily="34" charset="0"/>
              <a:buNone/>
            </a:pP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     </a:t>
            </a: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leftmotor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, 50);</a:t>
            </a:r>
          </a:p>
          <a:p>
            <a:pPr marL="0" indent="914400">
              <a:buFont typeface="Arial" pitchFamily="34" charset="0"/>
              <a:buNone/>
            </a:pP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  }</a:t>
            </a:r>
          </a:p>
          <a:p>
            <a:pPr marL="0" indent="914400">
              <a:buFont typeface="Arial" pitchFamily="34" charset="0"/>
              <a:buNone/>
            </a:pPr>
            <a:r>
              <a:rPr lang="en-US" sz="2800" dirty="0" err="1">
                <a:solidFill>
                  <a:srgbClr val="00B050"/>
                </a:solidFill>
                <a:latin typeface="Courier" pitchFamily="2" charset="0"/>
              </a:rPr>
              <a:t>onStop</a:t>
            </a:r>
            <a:r>
              <a:rPr lang="en-US" sz="2800" dirty="0">
                <a:solidFill>
                  <a:srgbClr val="00B050"/>
                </a:solidFill>
                <a:latin typeface="Courier" pitchFamily="2" charset="0"/>
              </a:rPr>
              <a:t>();</a:t>
            </a:r>
            <a:endParaRPr lang="x-none" sz="2800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6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0.00162 L 3.88889E-6 0.10231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463 L 0 0.0229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BẢNG THI ĐẤU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477750"/>
              </p:ext>
            </p:extLst>
          </p:nvPr>
        </p:nvGraphicFramePr>
        <p:xfrm>
          <a:off x="1143001" y="1447800"/>
          <a:ext cx="3605862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0586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A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1</a:t>
                      </a:r>
                      <a:endParaRPr lang="en-US" sz="2800" b="1">
                        <a:solidFill>
                          <a:srgbClr val="0070C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2</a:t>
                      </a:r>
                      <a:endParaRPr lang="en-US" sz="2800" b="1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4</a:t>
                      </a:r>
                      <a:endParaRPr lang="en-US" sz="2800" b="1">
                        <a:solidFill>
                          <a:srgbClr val="00B05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769494"/>
              </p:ext>
            </p:extLst>
          </p:nvPr>
        </p:nvGraphicFramePr>
        <p:xfrm>
          <a:off x="4928538" y="1447800"/>
          <a:ext cx="3404128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40412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B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3</a:t>
                      </a:r>
                      <a:endParaRPr lang="en-US" sz="2800" b="1">
                        <a:solidFill>
                          <a:srgbClr val="00206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5</a:t>
                      </a:r>
                      <a:endParaRPr lang="en-US" sz="2800" b="1">
                        <a:solidFill>
                          <a:srgbClr val="FFC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6</a:t>
                      </a:r>
                      <a:endParaRPr lang="en-US" sz="2800" b="1">
                        <a:solidFill>
                          <a:schemeClr val="accent4">
                            <a:lumMod val="75000"/>
                          </a:schemeClr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697176"/>
              </p:ext>
            </p:extLst>
          </p:nvPr>
        </p:nvGraphicFramePr>
        <p:xfrm>
          <a:off x="1143000" y="3842017"/>
          <a:ext cx="3581400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5814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C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70C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1</a:t>
                      </a:r>
                      <a:endParaRPr lang="en-US" sz="2800" b="1">
                        <a:solidFill>
                          <a:srgbClr val="0070C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206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3</a:t>
                      </a:r>
                      <a:endParaRPr lang="en-US" sz="2800" b="1">
                        <a:solidFill>
                          <a:srgbClr val="00206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C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5</a:t>
                      </a:r>
                      <a:endParaRPr lang="en-US" sz="2800" b="1">
                        <a:solidFill>
                          <a:srgbClr val="FFC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047895"/>
              </p:ext>
            </p:extLst>
          </p:nvPr>
        </p:nvGraphicFramePr>
        <p:xfrm>
          <a:off x="4928537" y="3842017"/>
          <a:ext cx="3453463" cy="21777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45346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71943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latin typeface="Times New Roman" pitchFamily="18" charset="0"/>
                          <a:cs typeface="Times New Roman" pitchFamily="18" charset="0"/>
                        </a:rPr>
                        <a:t>BẢNG</a:t>
                      </a:r>
                      <a:r>
                        <a:rPr lang="en-US" sz="2800" b="1" baseline="0">
                          <a:latin typeface="Times New Roman" pitchFamily="18" charset="0"/>
                          <a:cs typeface="Times New Roman" pitchFamily="18" charset="0"/>
                        </a:rPr>
                        <a:t> D</a:t>
                      </a:r>
                      <a:endParaRPr lang="en-US" sz="2800" b="1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FF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2</a:t>
                      </a:r>
                      <a:endParaRPr lang="en-US" sz="2800" b="1">
                        <a:solidFill>
                          <a:srgbClr val="FF000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rgbClr val="00B05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4</a:t>
                      </a:r>
                      <a:endParaRPr lang="en-US" sz="2800" b="1">
                        <a:solidFill>
                          <a:srgbClr val="00B050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352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Trường</a:t>
                      </a:r>
                      <a:r>
                        <a:rPr lang="en-US" sz="2800" b="1" baseline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số 6</a:t>
                      </a:r>
                      <a:endParaRPr lang="en-US" sz="2800" b="1">
                        <a:solidFill>
                          <a:schemeClr val="accent4">
                            <a:lumMod val="75000"/>
                          </a:schemeClr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3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VÒNG CHUNG KẾT</a:t>
            </a:r>
            <a:endParaRPr lang="en-US" sz="3200">
              <a:solidFill>
                <a:schemeClr val="bg1"/>
              </a:solidFill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697" y="2401088"/>
            <a:ext cx="6882606" cy="3345120"/>
            <a:chOff x="1720852" y="1696493"/>
            <a:chExt cx="5548112" cy="2229708"/>
          </a:xfrm>
        </p:grpSpPr>
        <p:grpSp>
          <p:nvGrpSpPr>
            <p:cNvPr id="6" name="Group 5"/>
            <p:cNvGrpSpPr/>
            <p:nvPr/>
          </p:nvGrpSpPr>
          <p:grpSpPr>
            <a:xfrm>
              <a:off x="1720852" y="1696493"/>
              <a:ext cx="2424666" cy="2229708"/>
              <a:chOff x="2133599" y="1718832"/>
              <a:chExt cx="3062733" cy="2357862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2133599" y="1718832"/>
                <a:ext cx="1676400" cy="59718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>
                    <a:solidFill>
                      <a:srgbClr val="FFFF00"/>
                    </a:solidFill>
                  </a:rPr>
                  <a:t>NHẤT A</a:t>
                </a:r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2133599" y="3479507"/>
                <a:ext cx="1676400" cy="59718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>
                    <a:solidFill>
                      <a:srgbClr val="FFFF00"/>
                    </a:solidFill>
                  </a:rPr>
                  <a:t>NHẤT B</a:t>
                </a:r>
              </a:p>
            </p:txBody>
          </p:sp>
          <p:sp>
            <p:nvSpPr>
              <p:cNvPr id="34" name="Right Brace 33"/>
              <p:cNvSpPr/>
              <p:nvPr/>
            </p:nvSpPr>
            <p:spPr>
              <a:xfrm>
                <a:off x="3800474" y="2049921"/>
                <a:ext cx="318772" cy="1780440"/>
              </a:xfrm>
              <a:prstGeom prst="rightBrac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 b="1">
                  <a:solidFill>
                    <a:srgbClr val="FFFF00"/>
                  </a:solidFill>
                </a:endParaRPr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4129328" y="2641548"/>
                <a:ext cx="1067004" cy="587051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b="1">
                  <a:solidFill>
                    <a:srgbClr val="FFFF00"/>
                  </a:solidFill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4273131" y="1722339"/>
              <a:ext cx="2995833" cy="2178710"/>
              <a:chOff x="4273131" y="1722339"/>
              <a:chExt cx="2995833" cy="217871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4828877" y="1722339"/>
                <a:ext cx="2440087" cy="2178710"/>
                <a:chOff x="3752255" y="1763460"/>
                <a:chExt cx="3097500" cy="2432791"/>
              </a:xfrm>
            </p:grpSpPr>
            <p:grpSp>
              <p:nvGrpSpPr>
                <p:cNvPr id="18" name="Group 17"/>
                <p:cNvGrpSpPr/>
                <p:nvPr/>
              </p:nvGrpSpPr>
              <p:grpSpPr>
                <a:xfrm>
                  <a:off x="3752255" y="1763460"/>
                  <a:ext cx="3097500" cy="2432791"/>
                  <a:chOff x="-3234333" y="1701548"/>
                  <a:chExt cx="3097500" cy="2432791"/>
                </a:xfrm>
              </p:grpSpPr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-1819278" y="1701548"/>
                    <a:ext cx="1676400" cy="597187"/>
                  </a:xfrm>
                  <a:prstGeom prst="round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3200" b="1">
                        <a:solidFill>
                          <a:srgbClr val="FFFF00"/>
                        </a:solidFill>
                      </a:rPr>
                      <a:t>NHẤT C</a:t>
                    </a:r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-1813233" y="3537152"/>
                    <a:ext cx="1676400" cy="597187"/>
                  </a:xfrm>
                  <a:prstGeom prst="round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3200" b="1">
                        <a:solidFill>
                          <a:srgbClr val="FFFF00"/>
                        </a:solidFill>
                      </a:rPr>
                      <a:t>NHẤT D</a:t>
                    </a:r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-3234333" y="2663571"/>
                    <a:ext cx="1089919" cy="586762"/>
                  </a:xfrm>
                  <a:prstGeom prst="round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3200" b="1">
                      <a:solidFill>
                        <a:srgbClr val="FFFF00"/>
                      </a:solidFill>
                    </a:endParaRPr>
                  </a:p>
                </p:txBody>
              </p:sp>
            </p:grpSp>
            <p:sp>
              <p:nvSpPr>
                <p:cNvPr id="33" name="Left Brace 32"/>
                <p:cNvSpPr/>
                <p:nvPr/>
              </p:nvSpPr>
              <p:spPr>
                <a:xfrm>
                  <a:off x="4862507" y="2084206"/>
                  <a:ext cx="290514" cy="1880019"/>
                </a:xfrm>
                <a:prstGeom prst="leftBrac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b="1">
                    <a:solidFill>
                      <a:srgbClr val="FFFF00"/>
                    </a:solidFill>
                  </a:endParaRPr>
                </a:p>
              </p:txBody>
            </p:sp>
          </p:grpSp>
          <p:sp>
            <p:nvSpPr>
              <p:cNvPr id="39" name="TextBox 38"/>
              <p:cNvSpPr txBox="1"/>
              <p:nvPr/>
            </p:nvSpPr>
            <p:spPr>
              <a:xfrm>
                <a:off x="4273131" y="2661962"/>
                <a:ext cx="497752" cy="3897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>
                    <a:solidFill>
                      <a:srgbClr val="FF0000"/>
                    </a:solidFill>
                  </a:rPr>
                  <a:t>VS</a:t>
                </a:r>
              </a:p>
            </p:txBody>
          </p:sp>
        </p:grp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9370" y="1061296"/>
            <a:ext cx="1345259" cy="264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8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399" y="241013"/>
            <a:ext cx="4572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MÔ HÌNH XE DEMO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57" y="1307813"/>
            <a:ext cx="3886200" cy="22777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886" y="4191000"/>
            <a:ext cx="4621377" cy="2667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4400" y="971550"/>
            <a:ext cx="4419600" cy="32793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57800" y="4357284"/>
            <a:ext cx="2983706" cy="250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05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67000" y="3082498"/>
            <a:ext cx="30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3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" y="1174472"/>
            <a:ext cx="8839200" cy="5150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000"/>
              </a:spcAft>
            </a:pPr>
            <a:r>
              <a:rPr lang="en-US" sz="240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 Mỗi cặp thi đấu 3 hiệp. Kết quả đội nào thắng 2/3 hiệp sẽ thắng chung cuộc.</a:t>
            </a:r>
          </a:p>
          <a:p>
            <a:pPr algn="just"/>
            <a:r>
              <a:rPr lang="en-US" sz="2400">
                <a:latin typeface="Times New Roman" pitchFamily="18" charset="0"/>
                <a:cs typeface="Times New Roman" pitchFamily="18" charset="0"/>
              </a:rPr>
              <a:t>- Mỗi hiệp đấu các đội có thể giành chiến thắng theo tiêu chí như sau: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Về đích trước: hiệp đấu kết thúc. Robot nào về đích trước thì đèn Led màu (xanh/đỏ) bên đội đó sẽ sáng còn led màu (đỏ/xanh) bên đội về sau sẽ tắt.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Hết thời gian thi đấu 1 hiệp, cả 2 Robot đều không về đích thì xét xem Robot nào đi được quãng đường xa hơn theo vạch line sẽ chiến thắng.</a:t>
            </a:r>
          </a:p>
          <a:p>
            <a:pPr algn="just">
              <a:spcAft>
                <a:spcPts val="1000"/>
              </a:spcAft>
            </a:pPr>
            <a:r>
              <a:rPr lang="en-US" sz="240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 Trong một Bảng, nếu đội nào có số trận, hiệp thắng nhiều nhất sẽ </a:t>
            </a:r>
            <a:r>
              <a:rPr lang="en-US" sz="2400" b="1" u="sng">
                <a:solidFill>
                  <a:srgbClr val="0070C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vào vòng trong.</a:t>
            </a:r>
          </a:p>
          <a:p>
            <a:pPr algn="just">
              <a:spcAft>
                <a:spcPts val="1000"/>
              </a:spcAft>
            </a:pPr>
            <a:r>
              <a:rPr lang="en-US" sz="240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 Nếu các đội trong cùng Bảng có số hiệp thắng bằng nhau thì thực hiện bốc thăm để chọn đội </a:t>
            </a:r>
            <a:r>
              <a:rPr lang="en-US" sz="2400" b="1" u="sng">
                <a:solidFill>
                  <a:srgbClr val="0070C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vào vòng trong.</a:t>
            </a:r>
            <a:r>
              <a:rPr lang="en-US" sz="1600" b="1" u="sng">
                <a:solidFill>
                  <a:srgbClr val="0070C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b="1" u="sng">
              <a:solidFill>
                <a:srgbClr val="0070C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THỂ LỆ THI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1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497"/>
          <a:stretch/>
        </p:blipFill>
        <p:spPr>
          <a:xfrm>
            <a:off x="0" y="1"/>
            <a:ext cx="9144000" cy="106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241013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SÂN THI ĐẤU</a:t>
            </a:r>
            <a:endParaRPr lang="en-US" sz="320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837" y="1066801"/>
            <a:ext cx="4886325" cy="5686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5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8" y="0"/>
            <a:ext cx="8536302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2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/>
          <p:nvPr/>
        </p:nvGrpSpPr>
        <p:grpSpPr>
          <a:xfrm>
            <a:off x="619612" y="76200"/>
            <a:ext cx="8515453" cy="6705600"/>
            <a:chOff x="619612" y="152400"/>
            <a:chExt cx="8515453" cy="6705600"/>
          </a:xfrm>
        </p:grpSpPr>
        <p:pic>
          <p:nvPicPr>
            <p:cNvPr id="53" name="Picture 52">
              <a:extLst>
                <a:ext uri="{FF2B5EF4-FFF2-40B4-BE49-F238E27FC236}">
                  <a16:creationId xmlns="" xmlns:a16="http://schemas.microsoft.com/office/drawing/2014/main" id="{6A3307F2-B08F-5D44-92E1-E3B2C33D78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35759" y="356141"/>
              <a:ext cx="2999306" cy="6132125"/>
            </a:xfrm>
            <a:prstGeom prst="rect">
              <a:avLst/>
            </a:prstGeom>
          </p:spPr>
        </p:pic>
        <p:sp>
          <p:nvSpPr>
            <p:cNvPr id="10" name="Freeform 9"/>
            <p:cNvSpPr/>
            <p:nvPr/>
          </p:nvSpPr>
          <p:spPr>
            <a:xfrm>
              <a:off x="4058822" y="152400"/>
              <a:ext cx="1205635" cy="1080076"/>
            </a:xfrm>
            <a:custGeom>
              <a:avLst/>
              <a:gdLst>
                <a:gd name="connsiteX0" fmla="*/ 0 w 1573133"/>
                <a:gd name="connsiteY0" fmla="*/ 180016 h 1080076"/>
                <a:gd name="connsiteX1" fmla="*/ 180016 w 1573133"/>
                <a:gd name="connsiteY1" fmla="*/ 0 h 1080076"/>
                <a:gd name="connsiteX2" fmla="*/ 1393117 w 1573133"/>
                <a:gd name="connsiteY2" fmla="*/ 0 h 1080076"/>
                <a:gd name="connsiteX3" fmla="*/ 1573133 w 1573133"/>
                <a:gd name="connsiteY3" fmla="*/ 180016 h 1080076"/>
                <a:gd name="connsiteX4" fmla="*/ 1573133 w 1573133"/>
                <a:gd name="connsiteY4" fmla="*/ 900060 h 1080076"/>
                <a:gd name="connsiteX5" fmla="*/ 1393117 w 1573133"/>
                <a:gd name="connsiteY5" fmla="*/ 1080076 h 1080076"/>
                <a:gd name="connsiteX6" fmla="*/ 180016 w 1573133"/>
                <a:gd name="connsiteY6" fmla="*/ 1080076 h 1080076"/>
                <a:gd name="connsiteX7" fmla="*/ 0 w 1573133"/>
                <a:gd name="connsiteY7" fmla="*/ 900060 h 1080076"/>
                <a:gd name="connsiteX8" fmla="*/ 0 w 1573133"/>
                <a:gd name="connsiteY8" fmla="*/ 180016 h 1080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3133" h="1080076">
                  <a:moveTo>
                    <a:pt x="0" y="180016"/>
                  </a:moveTo>
                  <a:cubicBezTo>
                    <a:pt x="0" y="80596"/>
                    <a:pt x="80596" y="0"/>
                    <a:pt x="180016" y="0"/>
                  </a:cubicBezTo>
                  <a:lnTo>
                    <a:pt x="1393117" y="0"/>
                  </a:lnTo>
                  <a:cubicBezTo>
                    <a:pt x="1492537" y="0"/>
                    <a:pt x="1573133" y="80596"/>
                    <a:pt x="1573133" y="180016"/>
                  </a:cubicBezTo>
                  <a:lnTo>
                    <a:pt x="1573133" y="900060"/>
                  </a:lnTo>
                  <a:cubicBezTo>
                    <a:pt x="1573133" y="999480"/>
                    <a:pt x="1492537" y="1080076"/>
                    <a:pt x="1393117" y="1080076"/>
                  </a:cubicBezTo>
                  <a:lnTo>
                    <a:pt x="180016" y="1080076"/>
                  </a:lnTo>
                  <a:cubicBezTo>
                    <a:pt x="80596" y="1080076"/>
                    <a:pt x="0" y="999480"/>
                    <a:pt x="0" y="900060"/>
                  </a:cubicBezTo>
                  <a:lnTo>
                    <a:pt x="0" y="180016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0355" tIns="140355" rIns="140355" bIns="140355" numCol="1" spcCol="1270" anchor="ctr" anchorCtr="0">
              <a:noAutofit/>
            </a:bodyPr>
            <a:lstStyle/>
            <a:p>
              <a:pPr lvl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kern="1200" dirty="0"/>
                <a:t>S1 </a:t>
              </a:r>
              <a:r>
                <a:rPr lang="en-US" sz="2300" kern="1200" dirty="0" err="1"/>
                <a:t>rơi</a:t>
              </a:r>
              <a:r>
                <a:rPr lang="en-US" sz="2300" kern="1200" dirty="0"/>
                <a:t> </a:t>
              </a:r>
              <a:r>
                <a:rPr lang="en-US" sz="2300" kern="1200" dirty="0" err="1"/>
                <a:t>vào</a:t>
              </a:r>
              <a:r>
                <a:rPr lang="en-US" sz="2300" kern="1200" dirty="0"/>
                <a:t> line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4058822" y="1600211"/>
              <a:ext cx="1203729" cy="990589"/>
            </a:xfrm>
            <a:custGeom>
              <a:avLst/>
              <a:gdLst>
                <a:gd name="connsiteX0" fmla="*/ 0 w 1399193"/>
                <a:gd name="connsiteY0" fmla="*/ 165101 h 990589"/>
                <a:gd name="connsiteX1" fmla="*/ 165101 w 1399193"/>
                <a:gd name="connsiteY1" fmla="*/ 0 h 990589"/>
                <a:gd name="connsiteX2" fmla="*/ 1234092 w 1399193"/>
                <a:gd name="connsiteY2" fmla="*/ 0 h 990589"/>
                <a:gd name="connsiteX3" fmla="*/ 1399193 w 1399193"/>
                <a:gd name="connsiteY3" fmla="*/ 165101 h 990589"/>
                <a:gd name="connsiteX4" fmla="*/ 1399193 w 1399193"/>
                <a:gd name="connsiteY4" fmla="*/ 825488 h 990589"/>
                <a:gd name="connsiteX5" fmla="*/ 1234092 w 1399193"/>
                <a:gd name="connsiteY5" fmla="*/ 990589 h 990589"/>
                <a:gd name="connsiteX6" fmla="*/ 165101 w 1399193"/>
                <a:gd name="connsiteY6" fmla="*/ 990589 h 990589"/>
                <a:gd name="connsiteX7" fmla="*/ 0 w 1399193"/>
                <a:gd name="connsiteY7" fmla="*/ 825488 h 990589"/>
                <a:gd name="connsiteX8" fmla="*/ 0 w 1399193"/>
                <a:gd name="connsiteY8" fmla="*/ 165101 h 99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9193" h="990589">
                  <a:moveTo>
                    <a:pt x="0" y="165101"/>
                  </a:moveTo>
                  <a:cubicBezTo>
                    <a:pt x="0" y="73918"/>
                    <a:pt x="73918" y="0"/>
                    <a:pt x="165101" y="0"/>
                  </a:cubicBezTo>
                  <a:lnTo>
                    <a:pt x="1234092" y="0"/>
                  </a:lnTo>
                  <a:cubicBezTo>
                    <a:pt x="1325275" y="0"/>
                    <a:pt x="1399193" y="73918"/>
                    <a:pt x="1399193" y="165101"/>
                  </a:cubicBezTo>
                  <a:lnTo>
                    <a:pt x="1399193" y="825488"/>
                  </a:lnTo>
                  <a:cubicBezTo>
                    <a:pt x="1399193" y="916671"/>
                    <a:pt x="1325275" y="990589"/>
                    <a:pt x="1234092" y="990589"/>
                  </a:cubicBezTo>
                  <a:lnTo>
                    <a:pt x="165101" y="990589"/>
                  </a:lnTo>
                  <a:cubicBezTo>
                    <a:pt x="73918" y="990589"/>
                    <a:pt x="0" y="916671"/>
                    <a:pt x="0" y="825488"/>
                  </a:cubicBezTo>
                  <a:lnTo>
                    <a:pt x="0" y="16510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0355" tIns="140355" rIns="140355" bIns="140355" numCol="1" spcCol="1270" anchor="ctr" anchorCtr="0">
              <a:noAutofit/>
            </a:bodyPr>
            <a:lstStyle/>
            <a:p>
              <a:pPr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dirty="0"/>
                <a:t>S2 </a:t>
              </a:r>
              <a:r>
                <a:rPr lang="en-US" sz="2300" dirty="0" err="1"/>
                <a:t>rơi</a:t>
              </a:r>
              <a:r>
                <a:rPr lang="en-US" sz="2300" dirty="0"/>
                <a:t> </a:t>
              </a:r>
              <a:r>
                <a:rPr lang="en-US" sz="2300" dirty="0" err="1"/>
                <a:t>vào</a:t>
              </a:r>
              <a:r>
                <a:rPr lang="en-US" sz="2300" dirty="0"/>
                <a:t> line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4058823" y="2895600"/>
              <a:ext cx="1203728" cy="1066797"/>
            </a:xfrm>
            <a:custGeom>
              <a:avLst/>
              <a:gdLst>
                <a:gd name="connsiteX0" fmla="*/ 0 w 1393585"/>
                <a:gd name="connsiteY0" fmla="*/ 177803 h 1066797"/>
                <a:gd name="connsiteX1" fmla="*/ 177803 w 1393585"/>
                <a:gd name="connsiteY1" fmla="*/ 0 h 1066797"/>
                <a:gd name="connsiteX2" fmla="*/ 1215782 w 1393585"/>
                <a:gd name="connsiteY2" fmla="*/ 0 h 1066797"/>
                <a:gd name="connsiteX3" fmla="*/ 1393585 w 1393585"/>
                <a:gd name="connsiteY3" fmla="*/ 177803 h 1066797"/>
                <a:gd name="connsiteX4" fmla="*/ 1393585 w 1393585"/>
                <a:gd name="connsiteY4" fmla="*/ 888994 h 1066797"/>
                <a:gd name="connsiteX5" fmla="*/ 1215782 w 1393585"/>
                <a:gd name="connsiteY5" fmla="*/ 1066797 h 1066797"/>
                <a:gd name="connsiteX6" fmla="*/ 177803 w 1393585"/>
                <a:gd name="connsiteY6" fmla="*/ 1066797 h 1066797"/>
                <a:gd name="connsiteX7" fmla="*/ 0 w 1393585"/>
                <a:gd name="connsiteY7" fmla="*/ 888994 h 1066797"/>
                <a:gd name="connsiteX8" fmla="*/ 0 w 1393585"/>
                <a:gd name="connsiteY8" fmla="*/ 177803 h 106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3585" h="1066797">
                  <a:moveTo>
                    <a:pt x="0" y="177803"/>
                  </a:moveTo>
                  <a:cubicBezTo>
                    <a:pt x="0" y="79605"/>
                    <a:pt x="79605" y="0"/>
                    <a:pt x="177803" y="0"/>
                  </a:cubicBezTo>
                  <a:lnTo>
                    <a:pt x="1215782" y="0"/>
                  </a:lnTo>
                  <a:cubicBezTo>
                    <a:pt x="1313980" y="0"/>
                    <a:pt x="1393585" y="79605"/>
                    <a:pt x="1393585" y="177803"/>
                  </a:cubicBezTo>
                  <a:lnTo>
                    <a:pt x="1393585" y="888994"/>
                  </a:lnTo>
                  <a:cubicBezTo>
                    <a:pt x="1393585" y="987192"/>
                    <a:pt x="1313980" y="1066797"/>
                    <a:pt x="1215782" y="1066797"/>
                  </a:cubicBezTo>
                  <a:lnTo>
                    <a:pt x="177803" y="1066797"/>
                  </a:lnTo>
                  <a:cubicBezTo>
                    <a:pt x="79605" y="1066797"/>
                    <a:pt x="0" y="987192"/>
                    <a:pt x="0" y="888994"/>
                  </a:cubicBezTo>
                  <a:lnTo>
                    <a:pt x="0" y="177803"/>
                  </a:lnTo>
                  <a:close/>
                </a:path>
              </a:pathLst>
            </a:custGeom>
            <a:solidFill>
              <a:srgbClr val="FFFF00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39707" tIns="139707" rIns="139707" bIns="139707" numCol="1" spcCol="1270" anchor="ctr" anchorCtr="0">
              <a:noAutofit/>
            </a:bodyPr>
            <a:lstStyle/>
            <a:p>
              <a:pPr lvl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kern="1200" dirty="0"/>
                <a:t>S3 </a:t>
              </a:r>
              <a:r>
                <a:rPr lang="en-US" sz="2300" kern="1200" dirty="0" err="1"/>
                <a:t>rơi</a:t>
              </a:r>
              <a:r>
                <a:rPr lang="en-US" sz="2300" kern="1200" dirty="0"/>
                <a:t> </a:t>
              </a:r>
              <a:r>
                <a:rPr lang="en-US" sz="2300" kern="1200" dirty="0" err="1"/>
                <a:t>vào</a:t>
              </a:r>
              <a:r>
                <a:rPr lang="en-US" sz="2300" kern="1200" dirty="0"/>
                <a:t> line</a:t>
              </a:r>
            </a:p>
          </p:txBody>
        </p:sp>
        <p:sp>
          <p:nvSpPr>
            <p:cNvPr id="22" name="Freeform 21"/>
            <p:cNvSpPr/>
            <p:nvPr/>
          </p:nvSpPr>
          <p:spPr>
            <a:xfrm>
              <a:off x="4058822" y="4331134"/>
              <a:ext cx="1212084" cy="1085918"/>
            </a:xfrm>
            <a:custGeom>
              <a:avLst/>
              <a:gdLst>
                <a:gd name="connsiteX0" fmla="*/ 0 w 1383156"/>
                <a:gd name="connsiteY0" fmla="*/ 180990 h 1085918"/>
                <a:gd name="connsiteX1" fmla="*/ 180990 w 1383156"/>
                <a:gd name="connsiteY1" fmla="*/ 0 h 1085918"/>
                <a:gd name="connsiteX2" fmla="*/ 1202166 w 1383156"/>
                <a:gd name="connsiteY2" fmla="*/ 0 h 1085918"/>
                <a:gd name="connsiteX3" fmla="*/ 1383156 w 1383156"/>
                <a:gd name="connsiteY3" fmla="*/ 180990 h 1085918"/>
                <a:gd name="connsiteX4" fmla="*/ 1383156 w 1383156"/>
                <a:gd name="connsiteY4" fmla="*/ 904928 h 1085918"/>
                <a:gd name="connsiteX5" fmla="*/ 1202166 w 1383156"/>
                <a:gd name="connsiteY5" fmla="*/ 1085918 h 1085918"/>
                <a:gd name="connsiteX6" fmla="*/ 180990 w 1383156"/>
                <a:gd name="connsiteY6" fmla="*/ 1085918 h 1085918"/>
                <a:gd name="connsiteX7" fmla="*/ 0 w 1383156"/>
                <a:gd name="connsiteY7" fmla="*/ 904928 h 1085918"/>
                <a:gd name="connsiteX8" fmla="*/ 0 w 1383156"/>
                <a:gd name="connsiteY8" fmla="*/ 180990 h 1085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3156" h="1085918">
                  <a:moveTo>
                    <a:pt x="0" y="180990"/>
                  </a:moveTo>
                  <a:cubicBezTo>
                    <a:pt x="0" y="81032"/>
                    <a:pt x="81032" y="0"/>
                    <a:pt x="180990" y="0"/>
                  </a:cubicBezTo>
                  <a:lnTo>
                    <a:pt x="1202166" y="0"/>
                  </a:lnTo>
                  <a:cubicBezTo>
                    <a:pt x="1302124" y="0"/>
                    <a:pt x="1383156" y="81032"/>
                    <a:pt x="1383156" y="180990"/>
                  </a:cubicBezTo>
                  <a:lnTo>
                    <a:pt x="1383156" y="904928"/>
                  </a:lnTo>
                  <a:cubicBezTo>
                    <a:pt x="1383156" y="1004886"/>
                    <a:pt x="1302124" y="1085918"/>
                    <a:pt x="1202166" y="1085918"/>
                  </a:cubicBezTo>
                  <a:lnTo>
                    <a:pt x="180990" y="1085918"/>
                  </a:lnTo>
                  <a:cubicBezTo>
                    <a:pt x="81032" y="1085918"/>
                    <a:pt x="0" y="1004886"/>
                    <a:pt x="0" y="904928"/>
                  </a:cubicBezTo>
                  <a:lnTo>
                    <a:pt x="0" y="18099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0640" tIns="140640" rIns="140640" bIns="140640" numCol="1" spcCol="1270" anchor="ctr" anchorCtr="0">
              <a:noAutofit/>
            </a:bodyPr>
            <a:lstStyle/>
            <a:p>
              <a:pPr lvl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kern="1200" dirty="0"/>
                <a:t>S4 </a:t>
              </a:r>
              <a:r>
                <a:rPr lang="en-US" sz="2300" kern="1200" dirty="0" err="1"/>
                <a:t>rơi</a:t>
              </a:r>
              <a:r>
                <a:rPr lang="en-US" sz="2300" kern="1200" dirty="0"/>
                <a:t> </a:t>
              </a:r>
              <a:r>
                <a:rPr lang="en-US" sz="2300" kern="1200" dirty="0" err="1"/>
                <a:t>vào</a:t>
              </a:r>
              <a:r>
                <a:rPr lang="en-US" sz="2300" kern="1200" dirty="0"/>
                <a:t> line</a:t>
              </a:r>
            </a:p>
          </p:txBody>
        </p:sp>
        <p:sp>
          <p:nvSpPr>
            <p:cNvPr id="25" name="Freeform 24"/>
            <p:cNvSpPr/>
            <p:nvPr/>
          </p:nvSpPr>
          <p:spPr>
            <a:xfrm>
              <a:off x="4058822" y="5804615"/>
              <a:ext cx="1201556" cy="1053385"/>
            </a:xfrm>
            <a:custGeom>
              <a:avLst/>
              <a:gdLst>
                <a:gd name="connsiteX0" fmla="*/ 0 w 1422980"/>
                <a:gd name="connsiteY0" fmla="*/ 175568 h 1053385"/>
                <a:gd name="connsiteX1" fmla="*/ 175568 w 1422980"/>
                <a:gd name="connsiteY1" fmla="*/ 0 h 1053385"/>
                <a:gd name="connsiteX2" fmla="*/ 1247412 w 1422980"/>
                <a:gd name="connsiteY2" fmla="*/ 0 h 1053385"/>
                <a:gd name="connsiteX3" fmla="*/ 1422980 w 1422980"/>
                <a:gd name="connsiteY3" fmla="*/ 175568 h 1053385"/>
                <a:gd name="connsiteX4" fmla="*/ 1422980 w 1422980"/>
                <a:gd name="connsiteY4" fmla="*/ 877817 h 1053385"/>
                <a:gd name="connsiteX5" fmla="*/ 1247412 w 1422980"/>
                <a:gd name="connsiteY5" fmla="*/ 1053385 h 1053385"/>
                <a:gd name="connsiteX6" fmla="*/ 175568 w 1422980"/>
                <a:gd name="connsiteY6" fmla="*/ 1053385 h 1053385"/>
                <a:gd name="connsiteX7" fmla="*/ 0 w 1422980"/>
                <a:gd name="connsiteY7" fmla="*/ 877817 h 1053385"/>
                <a:gd name="connsiteX8" fmla="*/ 0 w 1422980"/>
                <a:gd name="connsiteY8" fmla="*/ 175568 h 105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980" h="1053385">
                  <a:moveTo>
                    <a:pt x="0" y="175568"/>
                  </a:moveTo>
                  <a:cubicBezTo>
                    <a:pt x="0" y="78604"/>
                    <a:pt x="78604" y="0"/>
                    <a:pt x="175568" y="0"/>
                  </a:cubicBezTo>
                  <a:lnTo>
                    <a:pt x="1247412" y="0"/>
                  </a:lnTo>
                  <a:cubicBezTo>
                    <a:pt x="1344376" y="0"/>
                    <a:pt x="1422980" y="78604"/>
                    <a:pt x="1422980" y="175568"/>
                  </a:cubicBezTo>
                  <a:lnTo>
                    <a:pt x="1422980" y="877817"/>
                  </a:lnTo>
                  <a:cubicBezTo>
                    <a:pt x="1422980" y="974781"/>
                    <a:pt x="1344376" y="1053385"/>
                    <a:pt x="1247412" y="1053385"/>
                  </a:cubicBezTo>
                  <a:lnTo>
                    <a:pt x="175568" y="1053385"/>
                  </a:lnTo>
                  <a:cubicBezTo>
                    <a:pt x="78604" y="1053385"/>
                    <a:pt x="0" y="974781"/>
                    <a:pt x="0" y="877817"/>
                  </a:cubicBezTo>
                  <a:lnTo>
                    <a:pt x="0" y="175568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9052" tIns="139052" rIns="139052" bIns="139052" numCol="1" spcCol="1270" anchor="ctr" anchorCtr="0">
              <a:noAutofit/>
            </a:bodyPr>
            <a:lstStyle/>
            <a:p>
              <a:pPr lvl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kern="1200" dirty="0"/>
                <a:t>S5 </a:t>
              </a:r>
              <a:r>
                <a:rPr lang="en-US" sz="2300" kern="1200" dirty="0" err="1"/>
                <a:t>rơi</a:t>
              </a:r>
              <a:r>
                <a:rPr lang="en-US" sz="2300" kern="1200" dirty="0"/>
                <a:t> </a:t>
              </a:r>
              <a:r>
                <a:rPr lang="en-US" sz="2300" kern="1200" dirty="0" err="1"/>
                <a:t>vào</a:t>
              </a:r>
              <a:r>
                <a:rPr lang="en-US" sz="2300" kern="1200" dirty="0"/>
                <a:t> line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="" xmlns:a16="http://schemas.microsoft.com/office/drawing/2014/main" id="{C8148B57-F704-A941-839E-B89DDC752D7D}"/>
                </a:ext>
              </a:extLst>
            </p:cNvPr>
            <p:cNvSpPr/>
            <p:nvPr/>
          </p:nvSpPr>
          <p:spPr>
            <a:xfrm>
              <a:off x="627632" y="284206"/>
              <a:ext cx="2448571" cy="816463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Tx/>
                <a:buChar char="-"/>
              </a:pPr>
              <a:r>
                <a:rPr lang="x-none" dirty="0"/>
                <a:t>Thoát vòng lặp</a:t>
              </a:r>
            </a:p>
            <a:p>
              <a:pPr marL="285750" indent="-285750">
                <a:buFontTx/>
                <a:buChar char="-"/>
              </a:pPr>
              <a:r>
                <a:rPr lang="x-none" dirty="0"/>
                <a:t>Xử lý ngã ba ngã tư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=""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76203" y="702195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="" xmlns:a16="http://schemas.microsoft.com/office/drawing/2014/main" id="{13E92249-D86A-054B-B5EE-23E51B768244}"/>
                </a:ext>
              </a:extLst>
            </p:cNvPr>
            <p:cNvSpPr/>
            <p:nvPr/>
          </p:nvSpPr>
          <p:spPr>
            <a:xfrm>
              <a:off x="627632" y="1676399"/>
              <a:ext cx="2471289" cy="838211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/>
                <a:t>Xe đang lệch PHẢI</a:t>
              </a:r>
            </a:p>
            <a:p>
              <a:pPr algn="ctr"/>
              <a:r>
                <a:rPr lang="x-none">
                  <a:sym typeface="Wingdings" pitchFamily="2" charset="2"/>
                </a:rPr>
                <a:t> Lấy về TRÁI</a:t>
              </a:r>
              <a:endParaRPr lang="x-none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="" xmlns:a16="http://schemas.microsoft.com/office/drawing/2014/main" id="{C942E7C1-88E2-8C48-B795-C856D6C3816C}"/>
                </a:ext>
              </a:extLst>
            </p:cNvPr>
            <p:cNvSpPr/>
            <p:nvPr/>
          </p:nvSpPr>
          <p:spPr>
            <a:xfrm>
              <a:off x="619613" y="4486324"/>
              <a:ext cx="2501058" cy="845358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dirty="0"/>
                <a:t>Xe đang lệch TRÁI</a:t>
              </a:r>
            </a:p>
            <a:p>
              <a:pPr algn="ctr"/>
              <a:r>
                <a:rPr lang="x-none" dirty="0">
                  <a:sym typeface="Wingdings" pitchFamily="2" charset="2"/>
                </a:rPr>
                <a:t> Lấy về PHẢI</a:t>
              </a:r>
              <a:endParaRPr lang="x-none" dirty="0"/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="" xmlns:a16="http://schemas.microsoft.com/office/drawing/2014/main" id="{A633FC6F-B5FF-284B-993B-898B40CD3194}"/>
                </a:ext>
              </a:extLst>
            </p:cNvPr>
            <p:cNvSpPr/>
            <p:nvPr/>
          </p:nvSpPr>
          <p:spPr>
            <a:xfrm>
              <a:off x="619612" y="5867400"/>
              <a:ext cx="2507829" cy="816463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buFontTx/>
                <a:buChar char="-"/>
              </a:pPr>
              <a:r>
                <a:rPr lang="x-none" dirty="0"/>
                <a:t>Thoát vòng lặp</a:t>
              </a:r>
            </a:p>
            <a:p>
              <a:pPr>
                <a:buFontTx/>
                <a:buChar char="-"/>
              </a:pPr>
              <a:r>
                <a:rPr lang="x-none" dirty="0"/>
                <a:t>Xử lý ngã ba ngã tư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="" xmlns:a16="http://schemas.microsoft.com/office/drawing/2014/main" id="{1AD806EB-EB43-9244-BF41-07D286F2B256}"/>
                </a:ext>
              </a:extLst>
            </p:cNvPr>
            <p:cNvSpPr/>
            <p:nvPr/>
          </p:nvSpPr>
          <p:spPr>
            <a:xfrm>
              <a:off x="1939964" y="3062881"/>
              <a:ext cx="1143000" cy="685800"/>
            </a:xfrm>
            <a:prstGeom prst="roundRect">
              <a:avLst/>
            </a:prstGeom>
            <a:solidFill>
              <a:srgbClr val="FFFF00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/>
                <a:t>Đ</a:t>
              </a:r>
              <a:r>
                <a:rPr lang="x-none" b="1"/>
                <a:t>i thẳng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27169" y="343699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="" xmlns:a16="http://schemas.microsoft.com/office/drawing/2014/main" id="{263CECF3-DD49-3E4B-9B10-7D022C37F9AF}"/>
                </a:ext>
              </a:extLst>
            </p:cNvPr>
            <p:cNvSpPr txBox="1"/>
            <p:nvPr/>
          </p:nvSpPr>
          <p:spPr>
            <a:xfrm>
              <a:off x="4922392" y="1232476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 dirty="0"/>
                <a:t>S</a:t>
              </a: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>
              <a:off x="5262550" y="914400"/>
              <a:ext cx="11072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5260378" y="2362200"/>
              <a:ext cx="11072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5270906" y="3392681"/>
              <a:ext cx="189189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5270906" y="4495800"/>
              <a:ext cx="10966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5270906" y="6083300"/>
              <a:ext cx="10966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="" xmlns:a16="http://schemas.microsoft.com/office/drawing/2014/main" id="{263CECF3-DD49-3E4B-9B10-7D022C37F9AF}"/>
                </a:ext>
              </a:extLst>
            </p:cNvPr>
            <p:cNvSpPr txBox="1"/>
            <p:nvPr/>
          </p:nvSpPr>
          <p:spPr>
            <a:xfrm>
              <a:off x="4955042" y="2540260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 dirty="0"/>
                <a:t>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="" xmlns:a16="http://schemas.microsoft.com/office/drawing/2014/main" id="{263CECF3-DD49-3E4B-9B10-7D022C37F9AF}"/>
                </a:ext>
              </a:extLst>
            </p:cNvPr>
            <p:cNvSpPr txBox="1"/>
            <p:nvPr/>
          </p:nvSpPr>
          <p:spPr>
            <a:xfrm>
              <a:off x="4980442" y="3926189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 dirty="0"/>
                <a:t>S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="" xmlns:a16="http://schemas.microsoft.com/office/drawing/2014/main" id="{263CECF3-DD49-3E4B-9B10-7D022C37F9AF}"/>
                </a:ext>
              </a:extLst>
            </p:cNvPr>
            <p:cNvSpPr txBox="1"/>
            <p:nvPr/>
          </p:nvSpPr>
          <p:spPr>
            <a:xfrm>
              <a:off x="4999927" y="5426167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 dirty="0"/>
                <a:t>S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=""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8262" y="2111096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=""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49228" y="1752600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=""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2571" y="3394945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=""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33537" y="3036449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=""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0704" y="4909003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=""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71670" y="4550507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="" xmlns:a16="http://schemas.microsoft.com/office/drawing/2014/main" id="{6877A4C9-680D-484D-9B2F-CD89953BDA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8690" y="6269830"/>
              <a:ext cx="9826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="" xmlns:a16="http://schemas.microsoft.com/office/drawing/2014/main" id="{964ADA49-7F6C-3943-92CE-1CE0DDDD06A3}"/>
                </a:ext>
              </a:extLst>
            </p:cNvPr>
            <p:cNvSpPr txBox="1"/>
            <p:nvPr/>
          </p:nvSpPr>
          <p:spPr>
            <a:xfrm>
              <a:off x="3479656" y="5911334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/>
                <a:t>Đ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4648200" y="1232476"/>
              <a:ext cx="0" cy="36773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>
              <a:off x="4648200" y="5417052"/>
              <a:ext cx="0" cy="38756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4648200" y="3963399"/>
              <a:ext cx="0" cy="36773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4648200" y="2590800"/>
              <a:ext cx="0" cy="28544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8" name="Slide Number Placeholder 117"/>
          <p:cNvSpPr>
            <a:spLocks noGrp="1"/>
          </p:cNvSpPr>
          <p:nvPr>
            <p:ph type="sldNum" sz="quarter" idx="12"/>
          </p:nvPr>
        </p:nvSpPr>
        <p:spPr>
          <a:xfrm>
            <a:off x="6553200" y="6280150"/>
            <a:ext cx="2133600" cy="365125"/>
          </a:xfrm>
        </p:spPr>
        <p:txBody>
          <a:bodyPr/>
          <a:lstStyle/>
          <a:p>
            <a:fld id="{A3A973BD-8CE5-47C4-B8E5-573200B24DA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6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8DF7D3-D927-4244-AD87-B9B57807D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748"/>
            <a:ext cx="8229600" cy="812157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x-none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hương trình</a:t>
            </a:r>
            <a:r>
              <a:rPr lang="en-US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line</a:t>
            </a:r>
            <a:endParaRPr lang="x-none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F018199A-4A7D-F643-916C-91D6E1EFC3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349" y="918148"/>
            <a:ext cx="5467651" cy="593610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DE78227-EFB8-C045-A359-0448D68BA3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539639" y="3328866"/>
            <a:ext cx="937696" cy="24629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78A41156-EEC3-C24C-BE7F-914367242878}"/>
              </a:ext>
            </a:extLst>
          </p:cNvPr>
          <p:cNvSpPr/>
          <p:nvPr/>
        </p:nvSpPr>
        <p:spPr>
          <a:xfrm>
            <a:off x="4039309" y="1551274"/>
            <a:ext cx="463827" cy="163982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xmlns="" sd="86837363">
                  <a:custGeom>
                    <a:avLst/>
                    <a:gdLst>
                      <a:gd name="connsiteX0" fmla="*/ 0 w 463827"/>
                      <a:gd name="connsiteY0" fmla="*/ 0 h 1639824"/>
                      <a:gd name="connsiteX1" fmla="*/ 463827 w 463827"/>
                      <a:gd name="connsiteY1" fmla="*/ 0 h 1639824"/>
                      <a:gd name="connsiteX2" fmla="*/ 463827 w 463827"/>
                      <a:gd name="connsiteY2" fmla="*/ 497413 h 1639824"/>
                      <a:gd name="connsiteX3" fmla="*/ 463827 w 463827"/>
                      <a:gd name="connsiteY3" fmla="*/ 1044021 h 1639824"/>
                      <a:gd name="connsiteX4" fmla="*/ 463827 w 463827"/>
                      <a:gd name="connsiteY4" fmla="*/ 1639824 h 1639824"/>
                      <a:gd name="connsiteX5" fmla="*/ 0 w 463827"/>
                      <a:gd name="connsiteY5" fmla="*/ 1639824 h 1639824"/>
                      <a:gd name="connsiteX6" fmla="*/ 0 w 463827"/>
                      <a:gd name="connsiteY6" fmla="*/ 1126012 h 1639824"/>
                      <a:gd name="connsiteX7" fmla="*/ 0 w 463827"/>
                      <a:gd name="connsiteY7" fmla="*/ 579404 h 1639824"/>
                      <a:gd name="connsiteX8" fmla="*/ 0 w 463827"/>
                      <a:gd name="connsiteY8" fmla="*/ 0 h 1639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3827" h="1639824" extrusionOk="0">
                        <a:moveTo>
                          <a:pt x="0" y="0"/>
                        </a:moveTo>
                        <a:cubicBezTo>
                          <a:pt x="143635" y="-16141"/>
                          <a:pt x="301754" y="24692"/>
                          <a:pt x="463827" y="0"/>
                        </a:cubicBezTo>
                        <a:cubicBezTo>
                          <a:pt x="522621" y="228530"/>
                          <a:pt x="459654" y="339239"/>
                          <a:pt x="463827" y="497413"/>
                        </a:cubicBezTo>
                        <a:cubicBezTo>
                          <a:pt x="468000" y="655587"/>
                          <a:pt x="432125" y="915229"/>
                          <a:pt x="463827" y="1044021"/>
                        </a:cubicBezTo>
                        <a:cubicBezTo>
                          <a:pt x="495529" y="1172813"/>
                          <a:pt x="444886" y="1437495"/>
                          <a:pt x="463827" y="1639824"/>
                        </a:cubicBezTo>
                        <a:cubicBezTo>
                          <a:pt x="356597" y="1648916"/>
                          <a:pt x="168449" y="1622611"/>
                          <a:pt x="0" y="1639824"/>
                        </a:cubicBezTo>
                        <a:cubicBezTo>
                          <a:pt x="-28861" y="1399886"/>
                          <a:pt x="45741" y="1303013"/>
                          <a:pt x="0" y="1126012"/>
                        </a:cubicBezTo>
                        <a:cubicBezTo>
                          <a:pt x="-45741" y="949011"/>
                          <a:pt x="18359" y="756919"/>
                          <a:pt x="0" y="579404"/>
                        </a:cubicBezTo>
                        <a:cubicBezTo>
                          <a:pt x="-18359" y="401889"/>
                          <a:pt x="12134" y="2457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EC587DD-18B9-604C-8610-B9DD171260B8}"/>
              </a:ext>
            </a:extLst>
          </p:cNvPr>
          <p:cNvSpPr/>
          <p:nvPr/>
        </p:nvSpPr>
        <p:spPr>
          <a:xfrm>
            <a:off x="7537882" y="1551274"/>
            <a:ext cx="463827" cy="163982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xmlns="" sd="86837363">
                  <a:custGeom>
                    <a:avLst/>
                    <a:gdLst>
                      <a:gd name="connsiteX0" fmla="*/ 0 w 463827"/>
                      <a:gd name="connsiteY0" fmla="*/ 0 h 1639824"/>
                      <a:gd name="connsiteX1" fmla="*/ 463827 w 463827"/>
                      <a:gd name="connsiteY1" fmla="*/ 0 h 1639824"/>
                      <a:gd name="connsiteX2" fmla="*/ 463827 w 463827"/>
                      <a:gd name="connsiteY2" fmla="*/ 497413 h 1639824"/>
                      <a:gd name="connsiteX3" fmla="*/ 463827 w 463827"/>
                      <a:gd name="connsiteY3" fmla="*/ 1044021 h 1639824"/>
                      <a:gd name="connsiteX4" fmla="*/ 463827 w 463827"/>
                      <a:gd name="connsiteY4" fmla="*/ 1639824 h 1639824"/>
                      <a:gd name="connsiteX5" fmla="*/ 0 w 463827"/>
                      <a:gd name="connsiteY5" fmla="*/ 1639824 h 1639824"/>
                      <a:gd name="connsiteX6" fmla="*/ 0 w 463827"/>
                      <a:gd name="connsiteY6" fmla="*/ 1126012 h 1639824"/>
                      <a:gd name="connsiteX7" fmla="*/ 0 w 463827"/>
                      <a:gd name="connsiteY7" fmla="*/ 579404 h 1639824"/>
                      <a:gd name="connsiteX8" fmla="*/ 0 w 463827"/>
                      <a:gd name="connsiteY8" fmla="*/ 0 h 1639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3827" h="1639824" extrusionOk="0">
                        <a:moveTo>
                          <a:pt x="0" y="0"/>
                        </a:moveTo>
                        <a:cubicBezTo>
                          <a:pt x="143635" y="-16141"/>
                          <a:pt x="301754" y="24692"/>
                          <a:pt x="463827" y="0"/>
                        </a:cubicBezTo>
                        <a:cubicBezTo>
                          <a:pt x="522621" y="228530"/>
                          <a:pt x="459654" y="339239"/>
                          <a:pt x="463827" y="497413"/>
                        </a:cubicBezTo>
                        <a:cubicBezTo>
                          <a:pt x="468000" y="655587"/>
                          <a:pt x="432125" y="915229"/>
                          <a:pt x="463827" y="1044021"/>
                        </a:cubicBezTo>
                        <a:cubicBezTo>
                          <a:pt x="495529" y="1172813"/>
                          <a:pt x="444886" y="1437495"/>
                          <a:pt x="463827" y="1639824"/>
                        </a:cubicBezTo>
                        <a:cubicBezTo>
                          <a:pt x="356597" y="1648916"/>
                          <a:pt x="168449" y="1622611"/>
                          <a:pt x="0" y="1639824"/>
                        </a:cubicBezTo>
                        <a:cubicBezTo>
                          <a:pt x="-28861" y="1399886"/>
                          <a:pt x="45741" y="1303013"/>
                          <a:pt x="0" y="1126012"/>
                        </a:cubicBezTo>
                        <a:cubicBezTo>
                          <a:pt x="-45741" y="949011"/>
                          <a:pt x="18359" y="756919"/>
                          <a:pt x="0" y="579404"/>
                        </a:cubicBezTo>
                        <a:cubicBezTo>
                          <a:pt x="-18359" y="401889"/>
                          <a:pt x="12134" y="2457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5ABED158-9904-924F-B9A0-C900F2F8121B}"/>
              </a:ext>
            </a:extLst>
          </p:cNvPr>
          <p:cNvSpPr txBox="1">
            <a:spLocks/>
          </p:cNvSpPr>
          <p:nvPr/>
        </p:nvSpPr>
        <p:spPr>
          <a:xfrm>
            <a:off x="732171" y="1484026"/>
            <a:ext cx="2819201" cy="4804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Dò line </a:t>
            </a:r>
            <a:r>
              <a:rPr lang="x-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thẳng</a:t>
            </a:r>
            <a:endParaRPr lang="x-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Xử lý ngã ba</a:t>
            </a: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Dò line thẳng</a:t>
            </a: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Xử lý ngã tư</a:t>
            </a: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Dò line thẳng</a:t>
            </a:r>
          </a:p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Xử lý ngã ba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thẳng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5FB39FC1-EC35-6049-A18D-88D291DC6F48}"/>
              </a:ext>
            </a:extLst>
          </p:cNvPr>
          <p:cNvSpPr/>
          <p:nvPr/>
        </p:nvSpPr>
        <p:spPr>
          <a:xfrm>
            <a:off x="6291313" y="4099829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xmlns="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DEEAAB42-AC42-7946-8F49-24D32050F192}"/>
              </a:ext>
            </a:extLst>
          </p:cNvPr>
          <p:cNvSpPr/>
          <p:nvPr/>
        </p:nvSpPr>
        <p:spPr>
          <a:xfrm>
            <a:off x="5852400" y="4385837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xmlns="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422E4DC5-5D20-6847-BB19-FE2202538119}"/>
              </a:ext>
            </a:extLst>
          </p:cNvPr>
          <p:cNvSpPr/>
          <p:nvPr/>
        </p:nvSpPr>
        <p:spPr>
          <a:xfrm>
            <a:off x="5410909" y="4109430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xmlns="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xmlns="" id="{531A79CB-E73C-B14C-8142-99789E7F716B}"/>
              </a:ext>
            </a:extLst>
          </p:cNvPr>
          <p:cNvCxnSpPr>
            <a:cxnSpLocks/>
          </p:cNvCxnSpPr>
          <p:nvPr/>
        </p:nvCxnSpPr>
        <p:spPr>
          <a:xfrm flipH="1">
            <a:off x="4648909" y="2371186"/>
            <a:ext cx="158672" cy="753014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xmlns="" id="{0DEA5DB7-5BE2-844B-AA7F-E4BCC6B69128}"/>
              </a:ext>
            </a:extLst>
          </p:cNvPr>
          <p:cNvCxnSpPr>
            <a:cxnSpLocks/>
          </p:cNvCxnSpPr>
          <p:nvPr/>
        </p:nvCxnSpPr>
        <p:spPr>
          <a:xfrm>
            <a:off x="7200537" y="2371186"/>
            <a:ext cx="165852" cy="753014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EE52D2AE-2220-A04C-807E-C81E2E8D8BF1}"/>
              </a:ext>
            </a:extLst>
          </p:cNvPr>
          <p:cNvSpPr/>
          <p:nvPr/>
        </p:nvSpPr>
        <p:spPr>
          <a:xfrm>
            <a:off x="6856042" y="4091504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xmlns="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4B4147CD-FF82-414B-94C2-EC65C7043028}"/>
              </a:ext>
            </a:extLst>
          </p:cNvPr>
          <p:cNvSpPr/>
          <p:nvPr/>
        </p:nvSpPr>
        <p:spPr>
          <a:xfrm>
            <a:off x="4864791" y="4109430"/>
            <a:ext cx="285512" cy="286008"/>
          </a:xfrm>
          <a:prstGeom prst="ellipse">
            <a:avLst/>
          </a:prstGeom>
          <a:solidFill>
            <a:srgbClr val="FFFF00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xmlns=""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xmlns="" id="{FF6B1FB2-1F44-834B-A1DB-41E454DB6CDC}"/>
              </a:ext>
            </a:extLst>
          </p:cNvPr>
          <p:cNvSpPr/>
          <p:nvPr/>
        </p:nvSpPr>
        <p:spPr>
          <a:xfrm>
            <a:off x="4654457" y="3191098"/>
            <a:ext cx="132952" cy="237902"/>
          </a:xfrm>
          <a:prstGeom prst="rightBrac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xmlns="" id="{EC826711-E9FC-1F48-AAA5-28E85F230D6D}"/>
              </a:ext>
            </a:extLst>
          </p:cNvPr>
          <p:cNvSpPr/>
          <p:nvPr/>
        </p:nvSpPr>
        <p:spPr>
          <a:xfrm>
            <a:off x="7196230" y="3191098"/>
            <a:ext cx="132952" cy="237902"/>
          </a:xfrm>
          <a:prstGeom prst="leftBrac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74A03600-3D2E-5040-B349-68E1BDCC9A70}"/>
              </a:ext>
            </a:extLst>
          </p:cNvPr>
          <p:cNvCxnSpPr>
            <a:cxnSpLocks/>
          </p:cNvCxnSpPr>
          <p:nvPr/>
        </p:nvCxnSpPr>
        <p:spPr>
          <a:xfrm flipV="1">
            <a:off x="4271222" y="3526045"/>
            <a:ext cx="308114" cy="1713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xmlns="" id="{A08EFAC5-7164-744E-9A04-978B7589C679}"/>
              </a:ext>
            </a:extLst>
          </p:cNvPr>
          <p:cNvCxnSpPr>
            <a:cxnSpLocks/>
          </p:cNvCxnSpPr>
          <p:nvPr/>
        </p:nvCxnSpPr>
        <p:spPr>
          <a:xfrm flipH="1" flipV="1">
            <a:off x="7432997" y="3532855"/>
            <a:ext cx="349381" cy="1645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8F324E14-A7F0-D344-9E20-8595A43E57F9}"/>
              </a:ext>
            </a:extLst>
          </p:cNvPr>
          <p:cNvSpPr/>
          <p:nvPr/>
        </p:nvSpPr>
        <p:spPr>
          <a:xfrm>
            <a:off x="4503136" y="3595624"/>
            <a:ext cx="208254" cy="14335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3265E028-D0DC-8F4B-AEBF-699EFCAA2BD7}"/>
              </a:ext>
            </a:extLst>
          </p:cNvPr>
          <p:cNvSpPr/>
          <p:nvPr/>
        </p:nvSpPr>
        <p:spPr>
          <a:xfrm>
            <a:off x="7253609" y="3526045"/>
            <a:ext cx="208254" cy="143357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86A5693A-CB20-3840-A8DB-7B68562335E3}"/>
              </a:ext>
            </a:extLst>
          </p:cNvPr>
          <p:cNvSpPr/>
          <p:nvPr/>
        </p:nvSpPr>
        <p:spPr>
          <a:xfrm>
            <a:off x="4510273" y="3653851"/>
            <a:ext cx="201117" cy="132296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CEE3E5A7-A379-F34E-BA0E-3392ABB4E237}"/>
              </a:ext>
            </a:extLst>
          </p:cNvPr>
          <p:cNvSpPr/>
          <p:nvPr/>
        </p:nvSpPr>
        <p:spPr>
          <a:xfrm>
            <a:off x="4517958" y="3653851"/>
            <a:ext cx="201117" cy="1305770"/>
          </a:xfrm>
          <a:prstGeom prst="rect">
            <a:avLst/>
          </a:prstGeom>
          <a:noFill/>
          <a:ln w="571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xmlns="" sd="3975407269">
                  <a:custGeom>
                    <a:avLst/>
                    <a:gdLst>
                      <a:gd name="connsiteX0" fmla="*/ 0 w 201117"/>
                      <a:gd name="connsiteY0" fmla="*/ 0 h 1305770"/>
                      <a:gd name="connsiteX1" fmla="*/ 201117 w 201117"/>
                      <a:gd name="connsiteY1" fmla="*/ 0 h 1305770"/>
                      <a:gd name="connsiteX2" fmla="*/ 201117 w 201117"/>
                      <a:gd name="connsiteY2" fmla="*/ 679000 h 1305770"/>
                      <a:gd name="connsiteX3" fmla="*/ 201117 w 201117"/>
                      <a:gd name="connsiteY3" fmla="*/ 1305770 h 1305770"/>
                      <a:gd name="connsiteX4" fmla="*/ 0 w 201117"/>
                      <a:gd name="connsiteY4" fmla="*/ 1305770 h 1305770"/>
                      <a:gd name="connsiteX5" fmla="*/ 0 w 201117"/>
                      <a:gd name="connsiteY5" fmla="*/ 639827 h 1305770"/>
                      <a:gd name="connsiteX6" fmla="*/ 0 w 201117"/>
                      <a:gd name="connsiteY6" fmla="*/ 0 h 1305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1117" h="1305770" extrusionOk="0">
                        <a:moveTo>
                          <a:pt x="0" y="0"/>
                        </a:moveTo>
                        <a:cubicBezTo>
                          <a:pt x="70789" y="-3463"/>
                          <a:pt x="158558" y="-3624"/>
                          <a:pt x="201117" y="0"/>
                        </a:cubicBezTo>
                        <a:cubicBezTo>
                          <a:pt x="228366" y="261655"/>
                          <a:pt x="224244" y="485386"/>
                          <a:pt x="201117" y="679000"/>
                        </a:cubicBezTo>
                        <a:cubicBezTo>
                          <a:pt x="177990" y="872614"/>
                          <a:pt x="170056" y="1037387"/>
                          <a:pt x="201117" y="1305770"/>
                        </a:cubicBezTo>
                        <a:cubicBezTo>
                          <a:pt x="130613" y="1303768"/>
                          <a:pt x="46935" y="1307946"/>
                          <a:pt x="0" y="1305770"/>
                        </a:cubicBezTo>
                        <a:cubicBezTo>
                          <a:pt x="-30046" y="1083276"/>
                          <a:pt x="-16854" y="825501"/>
                          <a:pt x="0" y="639827"/>
                        </a:cubicBezTo>
                        <a:cubicBezTo>
                          <a:pt x="16854" y="454153"/>
                          <a:pt x="16991" y="29737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FCD28541-5F46-B742-8EA3-959B6B9C59C8}"/>
              </a:ext>
            </a:extLst>
          </p:cNvPr>
          <p:cNvSpPr/>
          <p:nvPr/>
        </p:nvSpPr>
        <p:spPr>
          <a:xfrm>
            <a:off x="7285104" y="3653850"/>
            <a:ext cx="201117" cy="1305771"/>
          </a:xfrm>
          <a:prstGeom prst="rect">
            <a:avLst/>
          </a:prstGeom>
          <a:noFill/>
          <a:ln w="571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xmlns="" sd="3975407269">
                  <a:custGeom>
                    <a:avLst/>
                    <a:gdLst>
                      <a:gd name="connsiteX0" fmla="*/ 0 w 201117"/>
                      <a:gd name="connsiteY0" fmla="*/ 0 h 1305771"/>
                      <a:gd name="connsiteX1" fmla="*/ 201117 w 201117"/>
                      <a:gd name="connsiteY1" fmla="*/ 0 h 1305771"/>
                      <a:gd name="connsiteX2" fmla="*/ 201117 w 201117"/>
                      <a:gd name="connsiteY2" fmla="*/ 679001 h 1305771"/>
                      <a:gd name="connsiteX3" fmla="*/ 201117 w 201117"/>
                      <a:gd name="connsiteY3" fmla="*/ 1305771 h 1305771"/>
                      <a:gd name="connsiteX4" fmla="*/ 0 w 201117"/>
                      <a:gd name="connsiteY4" fmla="*/ 1305771 h 1305771"/>
                      <a:gd name="connsiteX5" fmla="*/ 0 w 201117"/>
                      <a:gd name="connsiteY5" fmla="*/ 639828 h 1305771"/>
                      <a:gd name="connsiteX6" fmla="*/ 0 w 201117"/>
                      <a:gd name="connsiteY6" fmla="*/ 0 h 1305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1117" h="1305771" extrusionOk="0">
                        <a:moveTo>
                          <a:pt x="0" y="0"/>
                        </a:moveTo>
                        <a:cubicBezTo>
                          <a:pt x="70789" y="-3463"/>
                          <a:pt x="158558" y="-3624"/>
                          <a:pt x="201117" y="0"/>
                        </a:cubicBezTo>
                        <a:cubicBezTo>
                          <a:pt x="229615" y="259187"/>
                          <a:pt x="228770" y="483772"/>
                          <a:pt x="201117" y="679001"/>
                        </a:cubicBezTo>
                        <a:cubicBezTo>
                          <a:pt x="173464" y="874230"/>
                          <a:pt x="170056" y="1037388"/>
                          <a:pt x="201117" y="1305771"/>
                        </a:cubicBezTo>
                        <a:cubicBezTo>
                          <a:pt x="130613" y="1303769"/>
                          <a:pt x="46935" y="1307947"/>
                          <a:pt x="0" y="1305771"/>
                        </a:cubicBezTo>
                        <a:cubicBezTo>
                          <a:pt x="-30046" y="1083277"/>
                          <a:pt x="-16854" y="825502"/>
                          <a:pt x="0" y="639828"/>
                        </a:cubicBezTo>
                        <a:cubicBezTo>
                          <a:pt x="16854" y="454154"/>
                          <a:pt x="13269" y="30157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xmlns="" id="{92E7CC96-1AC9-3C42-A9F8-372F0D314415}"/>
              </a:ext>
            </a:extLst>
          </p:cNvPr>
          <p:cNvCxnSpPr>
            <a:cxnSpLocks/>
          </p:cNvCxnSpPr>
          <p:nvPr/>
        </p:nvCxnSpPr>
        <p:spPr>
          <a:xfrm flipH="1" flipV="1">
            <a:off x="4648909" y="5072424"/>
            <a:ext cx="346935" cy="226547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xmlns="" id="{39E34ED3-9B97-1247-8DD1-5116856C60FD}"/>
              </a:ext>
            </a:extLst>
          </p:cNvPr>
          <p:cNvCxnSpPr>
            <a:cxnSpLocks/>
          </p:cNvCxnSpPr>
          <p:nvPr/>
        </p:nvCxnSpPr>
        <p:spPr>
          <a:xfrm flipV="1">
            <a:off x="7043552" y="5072425"/>
            <a:ext cx="314184" cy="226546"/>
          </a:xfrm>
          <a:prstGeom prst="straightConnector1">
            <a:avLst/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5" name="Left Brace 44">
            <a:extLst>
              <a:ext uri="{FF2B5EF4-FFF2-40B4-BE49-F238E27FC236}">
                <a16:creationId xmlns:a16="http://schemas.microsoft.com/office/drawing/2014/main" xmlns="" id="{18B6EAE3-142D-F64C-98DE-1D656F850EA2}"/>
              </a:ext>
            </a:extLst>
          </p:cNvPr>
          <p:cNvSpPr/>
          <p:nvPr/>
        </p:nvSpPr>
        <p:spPr>
          <a:xfrm>
            <a:off x="3851113" y="5072424"/>
            <a:ext cx="111996" cy="125217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xmlns="" id="{47CA3295-2365-464A-A03A-837FC7418F75}"/>
              </a:ext>
            </a:extLst>
          </p:cNvPr>
          <p:cNvSpPr/>
          <p:nvPr/>
        </p:nvSpPr>
        <p:spPr>
          <a:xfrm>
            <a:off x="8020703" y="5072424"/>
            <a:ext cx="111996" cy="125217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92421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0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ntr" presetSubtype="1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" presetClass="entr" presetSubtype="1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3" presetClass="entr" presetSubtype="1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8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3" presetClass="entr" presetSubtype="1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1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3" presetClass="entr" presetSubtype="1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3" presetClass="entr" presetSubtype="1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3" presetClass="entr" presetSubtype="1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  <p:bldP spid="12" grpId="1" animBg="1"/>
      <p:bldP spid="12" grpId="2" animBg="1"/>
      <p:bldP spid="12" grpId="3" animBg="1"/>
      <p:bldP spid="12" grpId="4" animBg="1"/>
      <p:bldP spid="12" grpId="5" animBg="1"/>
      <p:bldP spid="12" grpId="6" animBg="1"/>
      <p:bldP spid="12" grpId="7" animBg="1"/>
      <p:bldP spid="12" grpId="8" animBg="1"/>
      <p:bldP spid="13" grpId="0" animBg="1"/>
      <p:bldP spid="13" grpId="1" animBg="1"/>
      <p:bldP spid="13" grpId="2" animBg="1"/>
      <p:bldP spid="13" grpId="3" animBg="1"/>
      <p:bldP spid="13" grpId="4" animBg="1"/>
      <p:bldP spid="13" grpId="5" animBg="1"/>
      <p:bldP spid="13" grpId="6" animBg="1"/>
      <p:bldP spid="13" grpId="7" animBg="1"/>
      <p:bldP spid="13" grpId="8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5" grpId="0" animBg="1"/>
      <p:bldP spid="37" grpId="0" animBg="1"/>
      <p:bldP spid="38" grpId="0" animBg="1"/>
      <p:bldP spid="45" grpId="0" animBg="1"/>
      <p:bldP spid="4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="" xmlns:a16="http://schemas.microsoft.com/office/drawing/2014/main" id="{C694D232-7EF4-E747-87EE-68BAA2328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242066" y="-3302290"/>
            <a:ext cx="2659863" cy="92644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453B6CA4-C5BB-7B4D-9F33-93018C4DDAC0}"/>
              </a:ext>
            </a:extLst>
          </p:cNvPr>
          <p:cNvGrpSpPr/>
          <p:nvPr/>
        </p:nvGrpSpPr>
        <p:grpSpPr>
          <a:xfrm>
            <a:off x="1618866" y="1000933"/>
            <a:ext cx="457200" cy="1066800"/>
            <a:chOff x="2995518" y="1381325"/>
            <a:chExt cx="457200" cy="1066800"/>
          </a:xfrm>
        </p:grpSpPr>
        <p:grpSp>
          <p:nvGrpSpPr>
            <p:cNvPr id="13" name="Group 12">
              <a:extLst>
                <a:ext uri="{FF2B5EF4-FFF2-40B4-BE49-F238E27FC236}">
                  <a16:creationId xmlns="" xmlns:a16="http://schemas.microsoft.com/office/drawing/2014/main" id="{A4E6D295-D3A6-DC4F-9A73-11A633059561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8" name="Oval 7">
                <a:extLst>
                  <a:ext uri="{FF2B5EF4-FFF2-40B4-BE49-F238E27FC236}">
                    <a16:creationId xmlns="" xmlns:a16="http://schemas.microsoft.com/office/drawing/2014/main" id="{ACE4D201-6464-1F4E-A643-0B800D8265D9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="" xmlns:a16="http://schemas.microsoft.com/office/drawing/2014/main" id="{3DACD6FC-A918-1F45-8E25-CDC56E04C6E3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="" xmlns:a16="http://schemas.microsoft.com/office/drawing/2014/main" id="{D76173C4-BB3E-0840-8C59-9C6097DCFD90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="" xmlns:a16="http://schemas.microsoft.com/office/drawing/2014/main" id="{E91F2502-717D-CA42-96C5-EFE074CD9075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12" name="Frame 11">
                <a:extLst>
                  <a:ext uri="{FF2B5EF4-FFF2-40B4-BE49-F238E27FC236}">
                    <a16:creationId xmlns="" xmlns:a16="http://schemas.microsoft.com/office/drawing/2014/main" id="{88D7AFEE-700D-7B48-A8A2-6AD521F3DBB6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7FA66AAF-2DFB-114E-96E8-350536B385F1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sp>
        <p:nvSpPr>
          <p:cNvPr id="37" name="Content Placeholder 2">
            <a:extLst>
              <a:ext uri="{FF2B5EF4-FFF2-40B4-BE49-F238E27FC236}">
                <a16:creationId xmlns="" xmlns:a16="http://schemas.microsoft.com/office/drawing/2014/main" id="{6174E051-F465-E547-8DA6-A919ADB21676}"/>
              </a:ext>
            </a:extLst>
          </p:cNvPr>
          <p:cNvSpPr txBox="1">
            <a:spLocks/>
          </p:cNvSpPr>
          <p:nvPr/>
        </p:nvSpPr>
        <p:spPr>
          <a:xfrm>
            <a:off x="457200" y="3723468"/>
            <a:ext cx="8229600" cy="3134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x-none">
              <a:latin typeface="Courier" pitchFamily="2" charset="0"/>
            </a:endParaRPr>
          </a:p>
        </p:txBody>
      </p:sp>
      <p:sp>
        <p:nvSpPr>
          <p:cNvPr id="57" name="Content Placeholder 2">
            <a:extLst>
              <a:ext uri="{FF2B5EF4-FFF2-40B4-BE49-F238E27FC236}">
                <a16:creationId xmlns="" xmlns:a16="http://schemas.microsoft.com/office/drawing/2014/main" id="{09D1F712-CC29-9244-8ACC-7C81B7FE6382}"/>
              </a:ext>
            </a:extLst>
          </p:cNvPr>
          <p:cNvSpPr txBox="1">
            <a:spLocks/>
          </p:cNvSpPr>
          <p:nvPr/>
        </p:nvSpPr>
        <p:spPr>
          <a:xfrm>
            <a:off x="457200" y="2321720"/>
            <a:ext cx="8229600" cy="4374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dirty="0">
                <a:latin typeface="+mj-lt"/>
              </a:rPr>
              <a:t>Khi S3 nằm trên line </a:t>
            </a:r>
            <a:r>
              <a:rPr lang="x-none" dirty="0">
                <a:latin typeface="+mj-lt"/>
                <a:sym typeface="Wingdings" pitchFamily="2" charset="2"/>
              </a:rPr>
              <a:t> </a:t>
            </a:r>
            <a:r>
              <a:rPr lang="x-none" dirty="0">
                <a:solidFill>
                  <a:srgbClr val="FF0000"/>
                </a:solidFill>
                <a:latin typeface="+mj-lt"/>
                <a:sym typeface="Wingdings" pitchFamily="2" charset="2"/>
              </a:rPr>
              <a:t>Xe đi thẳng</a:t>
            </a:r>
          </a:p>
          <a:p>
            <a:r>
              <a:rPr lang="vi-VN" dirty="0">
                <a:latin typeface="+mj-lt"/>
              </a:rPr>
              <a:t>Cân bằng 2 động cơ</a:t>
            </a:r>
          </a:p>
          <a:p>
            <a:pPr marL="0" indent="0">
              <a:buFont typeface="Arial" pitchFamily="34" charset="0"/>
              <a:buNone/>
            </a:pPr>
            <a:endParaRPr lang="x-none" dirty="0">
              <a:sym typeface="Wingdings" pitchFamily="2" charset="2"/>
            </a:endParaRP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if (port == B11011)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rightmotor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50);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leftmotor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50);</a:t>
            </a:r>
            <a:endParaRPr lang="x-none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7</a:t>
            </a:fld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="" xmlns:a16="http://schemas.microsoft.com/office/drawing/2014/main" id="{453B6CA4-C5BB-7B4D-9F33-93018C4DDAC0}"/>
              </a:ext>
            </a:extLst>
          </p:cNvPr>
          <p:cNvGrpSpPr/>
          <p:nvPr/>
        </p:nvGrpSpPr>
        <p:grpSpPr>
          <a:xfrm>
            <a:off x="6477000" y="990600"/>
            <a:ext cx="457200" cy="1066800"/>
            <a:chOff x="2995518" y="1381325"/>
            <a:chExt cx="457200" cy="1066800"/>
          </a:xfrm>
        </p:grpSpPr>
        <p:grpSp>
          <p:nvGrpSpPr>
            <p:cNvPr id="65" name="Group 64">
              <a:extLst>
                <a:ext uri="{FF2B5EF4-FFF2-40B4-BE49-F238E27FC236}">
                  <a16:creationId xmlns="" xmlns:a16="http://schemas.microsoft.com/office/drawing/2014/main" id="{A4E6D295-D3A6-DC4F-9A73-11A633059561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67" name="Oval 66">
                <a:extLst>
                  <a:ext uri="{FF2B5EF4-FFF2-40B4-BE49-F238E27FC236}">
                    <a16:creationId xmlns="" xmlns:a16="http://schemas.microsoft.com/office/drawing/2014/main" id="{ACE4D201-6464-1F4E-A643-0B800D8265D9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="" xmlns:a16="http://schemas.microsoft.com/office/drawing/2014/main" id="{3DACD6FC-A918-1F45-8E25-CDC56E04C6E3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="" xmlns:a16="http://schemas.microsoft.com/office/drawing/2014/main" id="{D76173C4-BB3E-0840-8C59-9C6097DCFD90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="" xmlns:a16="http://schemas.microsoft.com/office/drawing/2014/main" id="{E91F2502-717D-CA42-96C5-EFE074CD9075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71" name="Frame 70">
                <a:extLst>
                  <a:ext uri="{FF2B5EF4-FFF2-40B4-BE49-F238E27FC236}">
                    <a16:creationId xmlns="" xmlns:a16="http://schemas.microsoft.com/office/drawing/2014/main" id="{88D7AFEE-700D-7B48-A8A2-6AD521F3DBB6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="" xmlns:a16="http://schemas.microsoft.com/office/drawing/2014/main" id="{7FA66AAF-2DFB-114E-96E8-350536B385F1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="" xmlns:a16="http://schemas.microsoft.com/office/drawing/2014/main" id="{B6FE0BBC-FFE0-1F42-BAD3-CA5C99FAD25B}"/>
              </a:ext>
            </a:extLst>
          </p:cNvPr>
          <p:cNvGrpSpPr/>
          <p:nvPr/>
        </p:nvGrpSpPr>
        <p:grpSpPr>
          <a:xfrm>
            <a:off x="7162800" y="990600"/>
            <a:ext cx="457200" cy="1066800"/>
            <a:chOff x="2995518" y="1381325"/>
            <a:chExt cx="457200" cy="1066800"/>
          </a:xfrm>
        </p:grpSpPr>
        <p:grpSp>
          <p:nvGrpSpPr>
            <p:cNvPr id="82" name="Group 81">
              <a:extLst>
                <a:ext uri="{FF2B5EF4-FFF2-40B4-BE49-F238E27FC236}">
                  <a16:creationId xmlns="" xmlns:a16="http://schemas.microsoft.com/office/drawing/2014/main" id="{87DE4DBF-67C6-184F-816E-813E7755D84B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84" name="Oval 83">
                <a:extLst>
                  <a:ext uri="{FF2B5EF4-FFF2-40B4-BE49-F238E27FC236}">
                    <a16:creationId xmlns="" xmlns:a16="http://schemas.microsoft.com/office/drawing/2014/main" id="{785A1B3C-05E0-0E40-B4CB-E47F3A8A0507}"/>
                  </a:ext>
                </a:extLst>
              </p:cNvPr>
              <p:cNvSpPr/>
              <p:nvPr/>
            </p:nvSpPr>
            <p:spPr>
              <a:xfrm>
                <a:off x="2271466" y="2818613"/>
                <a:ext cx="228601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 dirty="0"/>
                  <a:t>2</a:t>
                </a:r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="" xmlns:a16="http://schemas.microsoft.com/office/drawing/2014/main" id="{9800DEC0-007F-C248-840B-CD8E22F4CC36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3</a:t>
                </a: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="" xmlns:a16="http://schemas.microsoft.com/office/drawing/2014/main" id="{DFE9BEFC-CF80-BB4B-AC3B-2590F4DC779C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5</a:t>
                </a:r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="" xmlns:a16="http://schemas.microsoft.com/office/drawing/2014/main" id="{5F4170E7-D4AA-BA4F-8167-CCA9D97ED0C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4</a:t>
                </a:r>
              </a:p>
            </p:txBody>
          </p:sp>
          <p:sp>
            <p:nvSpPr>
              <p:cNvPr id="88" name="Frame 87">
                <a:extLst>
                  <a:ext uri="{FF2B5EF4-FFF2-40B4-BE49-F238E27FC236}">
                    <a16:creationId xmlns="" xmlns:a16="http://schemas.microsoft.com/office/drawing/2014/main" id="{56318CA0-DFFD-AA4E-808E-444244AC1C3F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3" name="Oval 82">
              <a:extLst>
                <a:ext uri="{FF2B5EF4-FFF2-40B4-BE49-F238E27FC236}">
                  <a16:creationId xmlns="" xmlns:a16="http://schemas.microsoft.com/office/drawing/2014/main" id="{05BCD86A-9560-BF4E-A3C8-DD9D21DD287B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317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59259E-6 L 0.53125 0.0030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3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59259E-6 L 0.075 0.0002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="" xmlns:a16="http://schemas.microsoft.com/office/drawing/2014/main" id="{C694D232-7EF4-E747-87EE-68BAA2328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242067" y="-3302290"/>
            <a:ext cx="2659863" cy="92644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B6FE0BBC-FFE0-1F42-BAD3-CA5C99FAD25B}"/>
              </a:ext>
            </a:extLst>
          </p:cNvPr>
          <p:cNvGrpSpPr/>
          <p:nvPr/>
        </p:nvGrpSpPr>
        <p:grpSpPr>
          <a:xfrm>
            <a:off x="6860081" y="1072513"/>
            <a:ext cx="457200" cy="1066800"/>
            <a:chOff x="2995518" y="1381325"/>
            <a:chExt cx="457200" cy="1066800"/>
          </a:xfrm>
        </p:grpSpPr>
        <p:grpSp>
          <p:nvGrpSpPr>
            <p:cNvPr id="23" name="Group 22">
              <a:extLst>
                <a:ext uri="{FF2B5EF4-FFF2-40B4-BE49-F238E27FC236}">
                  <a16:creationId xmlns="" xmlns:a16="http://schemas.microsoft.com/office/drawing/2014/main" id="{87DE4DBF-67C6-184F-816E-813E7755D84B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25" name="Oval 24">
                <a:extLst>
                  <a:ext uri="{FF2B5EF4-FFF2-40B4-BE49-F238E27FC236}">
                    <a16:creationId xmlns="" xmlns:a16="http://schemas.microsoft.com/office/drawing/2014/main" id="{785A1B3C-05E0-0E40-B4CB-E47F3A8A0507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2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="" xmlns:a16="http://schemas.microsoft.com/office/drawing/2014/main" id="{9800DEC0-007F-C248-840B-CD8E22F4CC36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3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="" xmlns:a16="http://schemas.microsoft.com/office/drawing/2014/main" id="{DFE9BEFC-CF80-BB4B-AC3B-2590F4DC779C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5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="" xmlns:a16="http://schemas.microsoft.com/office/drawing/2014/main" id="{5F4170E7-D4AA-BA4F-8167-CCA9D97ED0C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4</a:t>
                </a:r>
              </a:p>
            </p:txBody>
          </p:sp>
          <p:sp>
            <p:nvSpPr>
              <p:cNvPr id="29" name="Frame 28">
                <a:extLst>
                  <a:ext uri="{FF2B5EF4-FFF2-40B4-BE49-F238E27FC236}">
                    <a16:creationId xmlns="" xmlns:a16="http://schemas.microsoft.com/office/drawing/2014/main" id="{56318CA0-DFFD-AA4E-808E-444244AC1C3F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Oval 23">
              <a:extLst>
                <a:ext uri="{FF2B5EF4-FFF2-40B4-BE49-F238E27FC236}">
                  <a16:creationId xmlns="" xmlns:a16="http://schemas.microsoft.com/office/drawing/2014/main" id="{05BCD86A-9560-BF4E-A3C8-DD9D21DD287B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="" xmlns:a16="http://schemas.microsoft.com/office/drawing/2014/main" id="{48F5EA47-AE5B-DF4C-BADE-EB7C0814EA90}"/>
              </a:ext>
            </a:extLst>
          </p:cNvPr>
          <p:cNvGrpSpPr/>
          <p:nvPr/>
        </p:nvGrpSpPr>
        <p:grpSpPr>
          <a:xfrm rot="19245561">
            <a:off x="7475713" y="607668"/>
            <a:ext cx="457200" cy="1066800"/>
            <a:chOff x="2995518" y="1381325"/>
            <a:chExt cx="457200" cy="1066800"/>
          </a:xfrm>
        </p:grpSpPr>
        <p:grpSp>
          <p:nvGrpSpPr>
            <p:cNvPr id="39" name="Group 38">
              <a:extLst>
                <a:ext uri="{FF2B5EF4-FFF2-40B4-BE49-F238E27FC236}">
                  <a16:creationId xmlns="" xmlns:a16="http://schemas.microsoft.com/office/drawing/2014/main" id="{9D68C95F-F7CA-D04C-86DC-A8417E7C0125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41" name="Oval 40">
                <a:extLst>
                  <a:ext uri="{FF2B5EF4-FFF2-40B4-BE49-F238E27FC236}">
                    <a16:creationId xmlns="" xmlns:a16="http://schemas.microsoft.com/office/drawing/2014/main" id="{B6D1C494-B830-7C46-BA8D-612A3C2CFB69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2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="" xmlns:a16="http://schemas.microsoft.com/office/drawing/2014/main" id="{E4092499-1603-9F4C-A41E-174735133538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3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="" xmlns:a16="http://schemas.microsoft.com/office/drawing/2014/main" id="{A919CFFE-95E8-3744-A720-AC85EC83D647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5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="" xmlns:a16="http://schemas.microsoft.com/office/drawing/2014/main" id="{F024566A-737E-DF48-B3A6-F50D70A121D7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4</a:t>
                </a:r>
              </a:p>
            </p:txBody>
          </p:sp>
          <p:sp>
            <p:nvSpPr>
              <p:cNvPr id="45" name="Frame 44">
                <a:extLst>
                  <a:ext uri="{FF2B5EF4-FFF2-40B4-BE49-F238E27FC236}">
                    <a16:creationId xmlns="" xmlns:a16="http://schemas.microsoft.com/office/drawing/2014/main" id="{AF9C51F9-8077-1E4F-8D72-DACAEA674B37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0" name="Oval 39">
              <a:extLst>
                <a:ext uri="{FF2B5EF4-FFF2-40B4-BE49-F238E27FC236}">
                  <a16:creationId xmlns="" xmlns:a16="http://schemas.microsoft.com/office/drawing/2014/main" id="{27D6113A-4C0E-574D-B504-900D50D172D9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/>
                <a:t>1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="" xmlns:a16="http://schemas.microsoft.com/office/drawing/2014/main" id="{3E4F16A9-382A-1B4E-B0D7-301D51349111}"/>
              </a:ext>
            </a:extLst>
          </p:cNvPr>
          <p:cNvGrpSpPr/>
          <p:nvPr/>
        </p:nvGrpSpPr>
        <p:grpSpPr>
          <a:xfrm rot="19199115">
            <a:off x="8112622" y="184122"/>
            <a:ext cx="457200" cy="1066800"/>
            <a:chOff x="2995518" y="1381325"/>
            <a:chExt cx="457200" cy="1066800"/>
          </a:xfrm>
        </p:grpSpPr>
        <p:grpSp>
          <p:nvGrpSpPr>
            <p:cNvPr id="49" name="Group 48">
              <a:extLst>
                <a:ext uri="{FF2B5EF4-FFF2-40B4-BE49-F238E27FC236}">
                  <a16:creationId xmlns="" xmlns:a16="http://schemas.microsoft.com/office/drawing/2014/main" id="{B94507A4-B05E-234E-884E-EF42865FC082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51" name="Oval 50">
                <a:extLst>
                  <a:ext uri="{FF2B5EF4-FFF2-40B4-BE49-F238E27FC236}">
                    <a16:creationId xmlns="" xmlns:a16="http://schemas.microsoft.com/office/drawing/2014/main" id="{7B8ECE86-90C0-084C-979B-46A6CB7073E0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2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="" xmlns:a16="http://schemas.microsoft.com/office/drawing/2014/main" id="{D8CB1BBB-D2FE-A646-810A-9676F979D528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3</a:t>
                </a: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="" xmlns:a16="http://schemas.microsoft.com/office/drawing/2014/main" id="{E7C90703-35C3-4545-B774-243D67575E63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5</a:t>
                </a: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="" xmlns:a16="http://schemas.microsoft.com/office/drawing/2014/main" id="{B6652D28-7F35-0A47-B352-3ADD7A41D2C4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/>
                  <a:t>4</a:t>
                </a:r>
              </a:p>
            </p:txBody>
          </p:sp>
          <p:sp>
            <p:nvSpPr>
              <p:cNvPr id="55" name="Frame 54">
                <a:extLst>
                  <a:ext uri="{FF2B5EF4-FFF2-40B4-BE49-F238E27FC236}">
                    <a16:creationId xmlns="" xmlns:a16="http://schemas.microsoft.com/office/drawing/2014/main" id="{D9F78291-E983-6346-BA90-75D5849C9510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="" xmlns:a16="http://schemas.microsoft.com/office/drawing/2014/main" id="{90C58569-00C6-BD4E-B258-7CC6B64FE7D0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/>
                <a:t>1</a:t>
              </a:r>
            </a:p>
          </p:txBody>
        </p:sp>
      </p:grpSp>
      <p:sp>
        <p:nvSpPr>
          <p:cNvPr id="37" name="Content Placeholder 2">
            <a:extLst>
              <a:ext uri="{FF2B5EF4-FFF2-40B4-BE49-F238E27FC236}">
                <a16:creationId xmlns="" xmlns:a16="http://schemas.microsoft.com/office/drawing/2014/main" id="{6174E051-F465-E547-8DA6-A919ADB21676}"/>
              </a:ext>
            </a:extLst>
          </p:cNvPr>
          <p:cNvSpPr txBox="1">
            <a:spLocks/>
          </p:cNvSpPr>
          <p:nvPr/>
        </p:nvSpPr>
        <p:spPr>
          <a:xfrm>
            <a:off x="457200" y="3723468"/>
            <a:ext cx="8229600" cy="3134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x-none">
              <a:latin typeface="Courier" pitchFamily="2" charset="0"/>
            </a:endParaRPr>
          </a:p>
        </p:txBody>
      </p:sp>
      <p:sp>
        <p:nvSpPr>
          <p:cNvPr id="58" name="Content Placeholder 2">
            <a:extLst>
              <a:ext uri="{FF2B5EF4-FFF2-40B4-BE49-F238E27FC236}">
                <a16:creationId xmlns="" xmlns:a16="http://schemas.microsoft.com/office/drawing/2014/main" id="{32528017-608C-9044-B729-CCC0571D3553}"/>
              </a:ext>
            </a:extLst>
          </p:cNvPr>
          <p:cNvSpPr txBox="1">
            <a:spLocks/>
          </p:cNvSpPr>
          <p:nvPr/>
        </p:nvSpPr>
        <p:spPr>
          <a:xfrm>
            <a:off x="762000" y="2345542"/>
            <a:ext cx="8229600" cy="45362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S2 nằm trên line </a:t>
            </a:r>
            <a:r>
              <a:rPr lang="x-none" dirty="0">
                <a:latin typeface="+mj-lt"/>
                <a:sym typeface="Wingdings" pitchFamily="2" charset="2"/>
              </a:rPr>
              <a:t> </a:t>
            </a:r>
            <a:r>
              <a:rPr lang="x-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Xe đang lệch sang PHẢI</a:t>
            </a:r>
          </a:p>
          <a:p>
            <a:r>
              <a:rPr lang="vi-VN" dirty="0">
                <a:latin typeface="+mj-lt"/>
              </a:rPr>
              <a:t>Tăng tốc bánh PHẢI, giảm tốc bánh TRÁI</a:t>
            </a:r>
          </a:p>
          <a:p>
            <a:r>
              <a:rPr lang="vi-VN" dirty="0">
                <a:latin typeface="+mj-lt"/>
              </a:rPr>
              <a:t>Lấy xe về bên TRÁI</a:t>
            </a:r>
          </a:p>
          <a:p>
            <a:pPr marL="0" indent="0">
              <a:buFont typeface="Arial" pitchFamily="34" charset="0"/>
              <a:buNone/>
            </a:pPr>
            <a:endParaRPr lang="x-none" dirty="0">
              <a:sym typeface="Wingdings" pitchFamily="2" charset="2"/>
            </a:endParaRP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if (port==B10111){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leftmotor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40);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rightmotor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90);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}</a:t>
            </a:r>
            <a:endParaRPr lang="x-none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3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7.40741E-7 C 0.01372 0.00139 0.02778 0.00208 0.03941 -0.01019 C 0.05122 -0.02153 0.06007 -0.0456 0.06945 -0.06921 " pathEditMode="relative" rAng="0" ptsTypes="AAA">
                                      <p:cBhvr>
                                        <p:cTn id="2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72" y="-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6 -0.00139 L 0.06754 -0.06204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64" y="-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2 -0.00232 C 0.00556 -0.01435 0.0099 -0.02593 0.01163 -0.04051 C 0.01337 -0.05509 0.01163 -0.08982 0.01163 -0.08958 " pathEditMode="relative" rAng="0" ptsTypes="AAA">
                                      <p:cBhvr>
                                        <p:cTn id="3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6" y="-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="" xmlns:a16="http://schemas.microsoft.com/office/drawing/2014/main" id="{431F7A78-A09D-364A-9CAC-72600FB14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439" y="-457200"/>
            <a:ext cx="7945122" cy="4525963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="" xmlns:a16="http://schemas.microsoft.com/office/drawing/2014/main" id="{05FEF2FD-A909-FD4A-9561-F63E233B1856}"/>
              </a:ext>
            </a:extLst>
          </p:cNvPr>
          <p:cNvGrpSpPr/>
          <p:nvPr/>
        </p:nvGrpSpPr>
        <p:grpSpPr>
          <a:xfrm>
            <a:off x="3373956" y="1271065"/>
            <a:ext cx="457200" cy="1578248"/>
            <a:chOff x="2995518" y="1381325"/>
            <a:chExt cx="457200" cy="1066800"/>
          </a:xfrm>
        </p:grpSpPr>
        <p:grpSp>
          <p:nvGrpSpPr>
            <p:cNvPr id="24" name="Group 23">
              <a:extLst>
                <a:ext uri="{FF2B5EF4-FFF2-40B4-BE49-F238E27FC236}">
                  <a16:creationId xmlns="" xmlns:a16="http://schemas.microsoft.com/office/drawing/2014/main" id="{A2E4B4DE-9FEE-F54E-AACE-3B4B60B14AAA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26" name="Oval 25">
                <a:extLst>
                  <a:ext uri="{FF2B5EF4-FFF2-40B4-BE49-F238E27FC236}">
                    <a16:creationId xmlns="" xmlns:a16="http://schemas.microsoft.com/office/drawing/2014/main" id="{214E5CA1-A74B-4745-928B-96B771B8C90C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="" xmlns:a16="http://schemas.microsoft.com/office/drawing/2014/main" id="{128C6634-B76E-344A-8AC3-0854EC58A807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="" xmlns:a16="http://schemas.microsoft.com/office/drawing/2014/main" id="{F0307E2F-62D5-064B-A865-1DA628EB681B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="" xmlns:a16="http://schemas.microsoft.com/office/drawing/2014/main" id="{D1C4603E-48FC-7F49-A064-A57D6693EA67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30" name="Frame 29">
                <a:extLst>
                  <a:ext uri="{FF2B5EF4-FFF2-40B4-BE49-F238E27FC236}">
                    <a16:creationId xmlns="" xmlns:a16="http://schemas.microsoft.com/office/drawing/2014/main" id="{13255633-5258-8748-B68B-9709A83209F8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Oval 24">
              <a:extLst>
                <a:ext uri="{FF2B5EF4-FFF2-40B4-BE49-F238E27FC236}">
                  <a16:creationId xmlns="" xmlns:a16="http://schemas.microsoft.com/office/drawing/2014/main" id="{1CC1C79D-5423-7542-9579-905733CB3806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="" xmlns:a16="http://schemas.microsoft.com/office/drawing/2014/main" id="{4C473697-0494-6B4D-89AC-8710313AB591}"/>
              </a:ext>
            </a:extLst>
          </p:cNvPr>
          <p:cNvGrpSpPr/>
          <p:nvPr/>
        </p:nvGrpSpPr>
        <p:grpSpPr>
          <a:xfrm>
            <a:off x="4343400" y="1425485"/>
            <a:ext cx="457200" cy="1573106"/>
            <a:chOff x="2995518" y="1381325"/>
            <a:chExt cx="457200" cy="1066800"/>
          </a:xfrm>
        </p:grpSpPr>
        <p:grpSp>
          <p:nvGrpSpPr>
            <p:cNvPr id="32" name="Group 31">
              <a:extLst>
                <a:ext uri="{FF2B5EF4-FFF2-40B4-BE49-F238E27FC236}">
                  <a16:creationId xmlns="" xmlns:a16="http://schemas.microsoft.com/office/drawing/2014/main" id="{F4303E0B-C2DA-764C-9D76-02232E82C9D0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34" name="Oval 33">
                <a:extLst>
                  <a:ext uri="{FF2B5EF4-FFF2-40B4-BE49-F238E27FC236}">
                    <a16:creationId xmlns="" xmlns:a16="http://schemas.microsoft.com/office/drawing/2014/main" id="{E6356C43-2BED-C448-BA85-89574564E90F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="" xmlns:a16="http://schemas.microsoft.com/office/drawing/2014/main" id="{96B71174-FB5A-4648-A580-B5E60DDC879F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="" xmlns:a16="http://schemas.microsoft.com/office/drawing/2014/main" id="{705D5ECA-F1F8-A145-8981-32E710647D90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="" xmlns:a16="http://schemas.microsoft.com/office/drawing/2014/main" id="{AF9F57A0-4EBE-9947-A441-5DEA58B821A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38" name="Frame 37">
                <a:extLst>
                  <a:ext uri="{FF2B5EF4-FFF2-40B4-BE49-F238E27FC236}">
                    <a16:creationId xmlns="" xmlns:a16="http://schemas.microsoft.com/office/drawing/2014/main" id="{D22B7829-2E4B-0C4D-9B75-09A005852B12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Oval 32">
              <a:extLst>
                <a:ext uri="{FF2B5EF4-FFF2-40B4-BE49-F238E27FC236}">
                  <a16:creationId xmlns="" xmlns:a16="http://schemas.microsoft.com/office/drawing/2014/main" id="{215CF454-71D8-184E-A0CA-C8D1BFAEC649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>
                  <a:solidFill>
                    <a:srgbClr val="FFC000"/>
                  </a:solidFill>
                </a:rPr>
                <a:t>1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="" xmlns:a16="http://schemas.microsoft.com/office/drawing/2014/main" id="{A0EC913D-50D0-3143-9747-776017A325BF}"/>
              </a:ext>
            </a:extLst>
          </p:cNvPr>
          <p:cNvGrpSpPr/>
          <p:nvPr/>
        </p:nvGrpSpPr>
        <p:grpSpPr>
          <a:xfrm rot="7071971">
            <a:off x="4227004" y="1459581"/>
            <a:ext cx="457200" cy="1573106"/>
            <a:chOff x="2995518" y="1381325"/>
            <a:chExt cx="457200" cy="1066800"/>
          </a:xfrm>
        </p:grpSpPr>
        <p:grpSp>
          <p:nvGrpSpPr>
            <p:cNvPr id="40" name="Group 39">
              <a:extLst>
                <a:ext uri="{FF2B5EF4-FFF2-40B4-BE49-F238E27FC236}">
                  <a16:creationId xmlns="" xmlns:a16="http://schemas.microsoft.com/office/drawing/2014/main" id="{1A69CDDC-A4E2-264F-AED2-C300667D5A8A}"/>
                </a:ext>
              </a:extLst>
            </p:cNvPr>
            <p:cNvGrpSpPr/>
            <p:nvPr/>
          </p:nvGrpSpPr>
          <p:grpSpPr>
            <a:xfrm rot="5400000">
              <a:off x="2690718" y="1686125"/>
              <a:ext cx="1066800" cy="457200"/>
              <a:chOff x="1568829" y="2506679"/>
              <a:chExt cx="2362200" cy="838200"/>
            </a:xfrm>
          </p:grpSpPr>
          <p:sp>
            <p:nvSpPr>
              <p:cNvPr id="42" name="Oval 41">
                <a:extLst>
                  <a:ext uri="{FF2B5EF4-FFF2-40B4-BE49-F238E27FC236}">
                    <a16:creationId xmlns="" xmlns:a16="http://schemas.microsoft.com/office/drawing/2014/main" id="{7A44DFCC-B05A-A342-A3B7-5A2E9AF1732C}"/>
                  </a:ext>
                </a:extLst>
              </p:cNvPr>
              <p:cNvSpPr/>
              <p:nvPr/>
            </p:nvSpPr>
            <p:spPr>
              <a:xfrm>
                <a:off x="2271467" y="2818614"/>
                <a:ext cx="228600" cy="2286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2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="" xmlns:a16="http://schemas.microsoft.com/office/drawing/2014/main" id="{A820A59B-F6B7-5F4C-B555-080EB4F0B455}"/>
                  </a:ext>
                </a:extLst>
              </p:cNvPr>
              <p:cNvSpPr/>
              <p:nvPr/>
            </p:nvSpPr>
            <p:spPr>
              <a:xfrm>
                <a:off x="2635628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3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="" xmlns:a16="http://schemas.microsoft.com/office/drawing/2014/main" id="{7E4F9EAB-AC1F-304C-986E-A322A2C1D74B}"/>
                  </a:ext>
                </a:extLst>
              </p:cNvPr>
              <p:cNvSpPr/>
              <p:nvPr/>
            </p:nvSpPr>
            <p:spPr>
              <a:xfrm>
                <a:off x="3358104" y="2811478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5</a:t>
                </a: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="" xmlns:a16="http://schemas.microsoft.com/office/drawing/2014/main" id="{FACB242B-46BD-9B4E-ACA6-70E33B32EDEB}"/>
                  </a:ext>
                </a:extLst>
              </p:cNvPr>
              <p:cNvSpPr/>
              <p:nvPr/>
            </p:nvSpPr>
            <p:spPr>
              <a:xfrm>
                <a:off x="2999789" y="2818614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x-none" sz="800">
                    <a:solidFill>
                      <a:srgbClr val="FFC000"/>
                    </a:solidFill>
                  </a:rPr>
                  <a:t>4</a:t>
                </a:r>
              </a:p>
            </p:txBody>
          </p:sp>
          <p:sp>
            <p:nvSpPr>
              <p:cNvPr id="46" name="Frame 45">
                <a:extLst>
                  <a:ext uri="{FF2B5EF4-FFF2-40B4-BE49-F238E27FC236}">
                    <a16:creationId xmlns="" xmlns:a16="http://schemas.microsoft.com/office/drawing/2014/main" id="{B2926BDE-745E-684D-9D55-B2F8FD7AC942}"/>
                  </a:ext>
                </a:extLst>
              </p:cNvPr>
              <p:cNvSpPr/>
              <p:nvPr/>
            </p:nvSpPr>
            <p:spPr>
              <a:xfrm>
                <a:off x="1568829" y="2506679"/>
                <a:ext cx="2362200" cy="838200"/>
              </a:xfrm>
              <a:prstGeom prst="fram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1" name="Oval 40">
              <a:extLst>
                <a:ext uri="{FF2B5EF4-FFF2-40B4-BE49-F238E27FC236}">
                  <a16:creationId xmlns="" xmlns:a16="http://schemas.microsoft.com/office/drawing/2014/main" id="{035743B3-0CE2-174D-85DB-D7BC01D133BD}"/>
                </a:ext>
              </a:extLst>
            </p:cNvPr>
            <p:cNvSpPr/>
            <p:nvPr/>
          </p:nvSpPr>
          <p:spPr>
            <a:xfrm rot="5400000">
              <a:off x="3168607" y="1524779"/>
              <a:ext cx="103239" cy="1246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x-none" sz="800" dirty="0">
                  <a:solidFill>
                    <a:srgbClr val="FFC000"/>
                  </a:solidFill>
                </a:rPr>
                <a:t>1</a:t>
              </a:r>
            </a:p>
          </p:txBody>
        </p:sp>
      </p:grpSp>
      <p:sp>
        <p:nvSpPr>
          <p:cNvPr id="47" name="Content Placeholder 2">
            <a:extLst>
              <a:ext uri="{FF2B5EF4-FFF2-40B4-BE49-F238E27FC236}">
                <a16:creationId xmlns="" xmlns:a16="http://schemas.microsoft.com/office/drawing/2014/main" id="{ECBF1722-D5C0-A944-9592-E1025A59294F}"/>
              </a:ext>
            </a:extLst>
          </p:cNvPr>
          <p:cNvSpPr txBox="1">
            <a:spLocks/>
          </p:cNvSpPr>
          <p:nvPr/>
        </p:nvSpPr>
        <p:spPr>
          <a:xfrm>
            <a:off x="361768" y="4158144"/>
            <a:ext cx="8229600" cy="269985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sz="5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S5 nằm trên line </a:t>
            </a:r>
            <a:r>
              <a:rPr lang="x-none" sz="5100" dirty="0">
                <a:latin typeface="+mj-lt"/>
                <a:sym typeface="Wingdings" pitchFamily="2" charset="2"/>
              </a:rPr>
              <a:t> </a:t>
            </a:r>
            <a:r>
              <a:rPr lang="x-none" sz="5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Gặp ngã ba</a:t>
            </a:r>
          </a:p>
          <a:p>
            <a:r>
              <a:rPr lang="vi-VN" sz="5100" dirty="0">
                <a:latin typeface="+mj-lt"/>
              </a:rPr>
              <a:t>Quay động cơ TRÁI, dừng hẳn động cơ PHẢI</a:t>
            </a:r>
          </a:p>
          <a:p>
            <a:r>
              <a:rPr lang="x-none" sz="5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Cho đến khi S2 rơi vào line thì ngừng cả hai động cơ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while (port &amp; B01000) != 0) {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analogWrite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leftmotor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50);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  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digitalWrite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rightmotor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, 0);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  }</a:t>
            </a:r>
          </a:p>
          <a:p>
            <a:pPr marL="0" indent="855663">
              <a:buFont typeface="Arial" pitchFamily="34" charset="0"/>
              <a:buNone/>
            </a:pPr>
            <a:r>
              <a:rPr lang="en-US" dirty="0" err="1">
                <a:solidFill>
                  <a:srgbClr val="00B050"/>
                </a:solidFill>
                <a:latin typeface="Courier" pitchFamily="2" charset="0"/>
              </a:rPr>
              <a:t>onStop</a:t>
            </a:r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();</a:t>
            </a:r>
            <a:endParaRPr lang="x-none" dirty="0">
              <a:solidFill>
                <a:srgbClr val="00B050"/>
              </a:solidFill>
              <a:latin typeface="Courier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973BD-8CE5-47C4-B8E5-573200B24D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556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96296E-6 L 0.10834 0.03125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17" y="1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7200000">
                                      <p:cBhvr>
                                        <p:cTn id="2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2447</TotalTime>
  <Words>602</Words>
  <Application>Microsoft Office PowerPoint</Application>
  <PresentationFormat>On-screen Show (4:3)</PresentationFormat>
  <Paragraphs>172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Courier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Chương trình xử lý 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Duy Anh</dc:creator>
  <cp:lastModifiedBy>Admin</cp:lastModifiedBy>
  <cp:revision>209</cp:revision>
  <dcterms:created xsi:type="dcterms:W3CDTF">2017-10-17T01:43:35Z</dcterms:created>
  <dcterms:modified xsi:type="dcterms:W3CDTF">2020-03-13T09:25:40Z</dcterms:modified>
</cp:coreProperties>
</file>

<file path=docProps/thumbnail.jpeg>
</file>